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4"/>
  </p:sldMasterIdLst>
  <p:notesMasterIdLst>
    <p:notesMasterId r:id="rId14"/>
  </p:notesMasterIdLst>
  <p:sldIdLst>
    <p:sldId id="257" r:id="rId5"/>
    <p:sldId id="258" r:id="rId6"/>
    <p:sldId id="259" r:id="rId7"/>
    <p:sldId id="261" r:id="rId8"/>
    <p:sldId id="260" r:id="rId9"/>
    <p:sldId id="269" r:id="rId10"/>
    <p:sldId id="262" r:id="rId11"/>
    <p:sldId id="267" r:id="rId12"/>
    <p:sldId id="268" r:id="rId13"/>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4E7"/>
    <a:srgbClr val="FFE8CB"/>
    <a:srgbClr val="FFE699"/>
    <a:srgbClr val="000000"/>
    <a:srgbClr val="FFFFCC"/>
    <a:srgbClr val="FF5050"/>
    <a:srgbClr val="00C8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4B70B97-4448-4267-A676-7681A9F1BBE5}" v="3" dt="2025-12-08T08:18:55.157"/>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橋本 直樹(HASHIMOTO Naoki)" userId="3ae67171-0738-4cd1-93c7-f37ace300cd7" providerId="ADAL" clId="{CC42B60C-80C7-41E6-9840-053FC4D1D5A6}"/>
    <pc:docChg chg="custSel modSld">
      <pc:chgData name="橋本 直樹(HASHIMOTO Naoki)" userId="3ae67171-0738-4cd1-93c7-f37ace300cd7" providerId="ADAL" clId="{CC42B60C-80C7-41E6-9840-053FC4D1D5A6}" dt="2025-09-22T00:04:43.577" v="48" actId="20577"/>
      <pc:docMkLst>
        <pc:docMk/>
      </pc:docMkLst>
      <pc:sldChg chg="modSp mod">
        <pc:chgData name="橋本 直樹(HASHIMOTO Naoki)" userId="3ae67171-0738-4cd1-93c7-f37ace300cd7" providerId="ADAL" clId="{CC42B60C-80C7-41E6-9840-053FC4D1D5A6}" dt="2025-09-22T00:04:43.577" v="48" actId="20577"/>
        <pc:sldMkLst>
          <pc:docMk/>
          <pc:sldMk cId="1593774735" sldId="257"/>
        </pc:sldMkLst>
        <pc:spChg chg="mod">
          <ac:chgData name="橋本 直樹(HASHIMOTO Naoki)" userId="3ae67171-0738-4cd1-93c7-f37ace300cd7" providerId="ADAL" clId="{CC42B60C-80C7-41E6-9840-053FC4D1D5A6}" dt="2025-09-22T00:04:43.577" v="48" actId="20577"/>
          <ac:spMkLst>
            <pc:docMk/>
            <pc:sldMk cId="1593774735" sldId="257"/>
            <ac:spMk id="12" creationId="{00000000-0000-0000-0000-000000000000}"/>
          </ac:spMkLst>
        </pc:spChg>
      </pc:sldChg>
      <pc:sldChg chg="delSp modSp mod">
        <pc:chgData name="橋本 直樹(HASHIMOTO Naoki)" userId="3ae67171-0738-4cd1-93c7-f37ace300cd7" providerId="ADAL" clId="{CC42B60C-80C7-41E6-9840-053FC4D1D5A6}" dt="2025-09-18T00:13:03.788" v="5" actId="1076"/>
        <pc:sldMkLst>
          <pc:docMk/>
          <pc:sldMk cId="509973845" sldId="262"/>
        </pc:sldMkLst>
        <pc:spChg chg="mod">
          <ac:chgData name="橋本 直樹(HASHIMOTO Naoki)" userId="3ae67171-0738-4cd1-93c7-f37ace300cd7" providerId="ADAL" clId="{CC42B60C-80C7-41E6-9840-053FC4D1D5A6}" dt="2025-09-18T00:12:48.921" v="2" actId="1076"/>
          <ac:spMkLst>
            <pc:docMk/>
            <pc:sldMk cId="509973845" sldId="262"/>
            <ac:spMk id="16" creationId="{8203089D-9F07-4E99-999F-997A41232AD7}"/>
          </ac:spMkLst>
        </pc:spChg>
        <pc:grpChg chg="mod">
          <ac:chgData name="橋本 直樹(HASHIMOTO Naoki)" userId="3ae67171-0738-4cd1-93c7-f37ace300cd7" providerId="ADAL" clId="{CC42B60C-80C7-41E6-9840-053FC4D1D5A6}" dt="2025-09-18T00:12:52.961" v="3" actId="1076"/>
          <ac:grpSpMkLst>
            <pc:docMk/>
            <pc:sldMk cId="509973845" sldId="262"/>
            <ac:grpSpMk id="8" creationId="{CAB64A39-EA54-490C-A265-FE966D9AF2C8}"/>
          </ac:grpSpMkLst>
        </pc:grpChg>
        <pc:grpChg chg="mod">
          <ac:chgData name="橋本 直樹(HASHIMOTO Naoki)" userId="3ae67171-0738-4cd1-93c7-f37ace300cd7" providerId="ADAL" clId="{CC42B60C-80C7-41E6-9840-053FC4D1D5A6}" dt="2025-09-18T00:12:58.892" v="4" actId="1076"/>
          <ac:grpSpMkLst>
            <pc:docMk/>
            <pc:sldMk cId="509973845" sldId="262"/>
            <ac:grpSpMk id="9" creationId="{5BD994A4-03E1-422B-86FE-09E4D0E108E8}"/>
          </ac:grpSpMkLst>
        </pc:grpChg>
        <pc:grpChg chg="mod">
          <ac:chgData name="橋本 直樹(HASHIMOTO Naoki)" userId="3ae67171-0738-4cd1-93c7-f37ace300cd7" providerId="ADAL" clId="{CC42B60C-80C7-41E6-9840-053FC4D1D5A6}" dt="2025-09-18T00:13:03.788" v="5" actId="1076"/>
          <ac:grpSpMkLst>
            <pc:docMk/>
            <pc:sldMk cId="509973845" sldId="262"/>
            <ac:grpSpMk id="11" creationId="{E1052EF2-D006-44EC-A34D-F7DBD1989CEC}"/>
          </ac:grpSpMkLst>
        </pc:grpChg>
      </pc:sldChg>
      <pc:sldChg chg="addSp modSp mod">
        <pc:chgData name="橋本 直樹(HASHIMOTO Naoki)" userId="3ae67171-0738-4cd1-93c7-f37ace300cd7" providerId="ADAL" clId="{CC42B60C-80C7-41E6-9840-053FC4D1D5A6}" dt="2025-09-18T00:14:19.930" v="45" actId="20577"/>
        <pc:sldMkLst>
          <pc:docMk/>
          <pc:sldMk cId="1125633594" sldId="269"/>
        </pc:sldMkLst>
        <pc:spChg chg="mod">
          <ac:chgData name="橋本 直樹(HASHIMOTO Naoki)" userId="3ae67171-0738-4cd1-93c7-f37ace300cd7" providerId="ADAL" clId="{CC42B60C-80C7-41E6-9840-053FC4D1D5A6}" dt="2025-09-18T00:13:35.549" v="37" actId="1036"/>
          <ac:spMkLst>
            <pc:docMk/>
            <pc:sldMk cId="1125633594" sldId="269"/>
            <ac:spMk id="3" creationId="{5E54D286-4D87-4F78-B5C4-97AEF9D63D8C}"/>
          </ac:spMkLst>
        </pc:spChg>
        <pc:spChg chg="mod">
          <ac:chgData name="橋本 直樹(HASHIMOTO Naoki)" userId="3ae67171-0738-4cd1-93c7-f37ace300cd7" providerId="ADAL" clId="{CC42B60C-80C7-41E6-9840-053FC4D1D5A6}" dt="2025-09-18T00:13:40.802" v="38" actId="14100"/>
          <ac:spMkLst>
            <pc:docMk/>
            <pc:sldMk cId="1125633594" sldId="269"/>
            <ac:spMk id="4" creationId="{372977BC-D8E2-4A75-8B44-71D3D8E28554}"/>
          </ac:spMkLst>
        </pc:spChg>
        <pc:spChg chg="add mod">
          <ac:chgData name="橋本 直樹(HASHIMOTO Naoki)" userId="3ae67171-0738-4cd1-93c7-f37ace300cd7" providerId="ADAL" clId="{CC42B60C-80C7-41E6-9840-053FC4D1D5A6}" dt="2025-09-18T00:14:19.930" v="45" actId="20577"/>
          <ac:spMkLst>
            <pc:docMk/>
            <pc:sldMk cId="1125633594" sldId="269"/>
            <ac:spMk id="5" creationId="{79F35582-D272-85DE-6819-AFBF880C4E3D}"/>
          </ac:spMkLst>
        </pc:spChg>
        <pc:spChg chg="mod">
          <ac:chgData name="橋本 直樹(HASHIMOTO Naoki)" userId="3ae67171-0738-4cd1-93c7-f37ace300cd7" providerId="ADAL" clId="{CC42B60C-80C7-41E6-9840-053FC4D1D5A6}" dt="2025-09-18T00:13:53.316" v="44" actId="1035"/>
          <ac:spMkLst>
            <pc:docMk/>
            <pc:sldMk cId="1125633594" sldId="269"/>
            <ac:spMk id="9" creationId="{78A80E77-7430-4F3F-A61E-9018F4631626}"/>
          </ac:spMkLst>
        </pc:spChg>
        <pc:graphicFrameChg chg="mod">
          <ac:chgData name="橋本 直樹(HASHIMOTO Naoki)" userId="3ae67171-0738-4cd1-93c7-f37ace300cd7" providerId="ADAL" clId="{CC42B60C-80C7-41E6-9840-053FC4D1D5A6}" dt="2025-09-18T00:13:29.028" v="22" actId="1036"/>
          <ac:graphicFrameMkLst>
            <pc:docMk/>
            <pc:sldMk cId="1125633594" sldId="269"/>
            <ac:graphicFrameMk id="2" creationId="{C06F0065-823B-4D74-9B6A-3065A4E08C76}"/>
          </ac:graphicFrameMkLst>
        </pc:graphicFrameChg>
      </pc:sldChg>
    </pc:docChg>
  </pc:docChgLst>
  <pc:docChgLst>
    <pc:chgData name="橋本 直樹(HASHIMOTO Naoki)" userId="3ae67171-0738-4cd1-93c7-f37ace300cd7" providerId="ADAL" clId="{D1E92B3E-B667-4CAA-B8BC-155E6C27677F}"/>
    <pc:docChg chg="modSld">
      <pc:chgData name="橋本 直樹(HASHIMOTO Naoki)" userId="3ae67171-0738-4cd1-93c7-f37ace300cd7" providerId="ADAL" clId="{D1E92B3E-B667-4CAA-B8BC-155E6C27677F}" dt="2025-12-08T08:18:55.158" v="2" actId="20577"/>
      <pc:docMkLst>
        <pc:docMk/>
      </pc:docMkLst>
      <pc:sldChg chg="modSp mod">
        <pc:chgData name="橋本 直樹(HASHIMOTO Naoki)" userId="3ae67171-0738-4cd1-93c7-f37ace300cd7" providerId="ADAL" clId="{D1E92B3E-B667-4CAA-B8BC-155E6C27677F}" dt="2025-12-08T08:18:55.158" v="2" actId="20577"/>
        <pc:sldMkLst>
          <pc:docMk/>
          <pc:sldMk cId="1593774735" sldId="257"/>
        </pc:sldMkLst>
        <pc:spChg chg="mod">
          <ac:chgData name="橋本 直樹(HASHIMOTO Naoki)" userId="3ae67171-0738-4cd1-93c7-f37ace300cd7" providerId="ADAL" clId="{D1E92B3E-B667-4CAA-B8BC-155E6C27677F}" dt="2025-12-08T08:18:55.158" v="2" actId="20577"/>
          <ac:spMkLst>
            <pc:docMk/>
            <pc:sldMk cId="1593774735" sldId="257"/>
            <ac:spMk id="11" creationId="{00000000-0000-0000-0000-000000000000}"/>
          </ac:spMkLst>
        </pc:spChg>
      </pc:sldChg>
    </pc:docChg>
  </pc:docChgLst>
  <pc:docChgLst>
    <pc:chgData name="橋本 直樹(HASHIMOTO Naoki)" userId="3ae67171-0738-4cd1-93c7-f37ace300cd7" providerId="ADAL" clId="{C15A45CA-8DD6-4B90-AE04-9679D4FF3931}"/>
    <pc:docChg chg="undo redo custSel addSld delSld modSld sldOrd">
      <pc:chgData name="橋本 直樹(HASHIMOTO Naoki)" userId="3ae67171-0738-4cd1-93c7-f37ace300cd7" providerId="ADAL" clId="{C15A45CA-8DD6-4B90-AE04-9679D4FF3931}" dt="2025-09-17T05:22:06.929" v="579" actId="20577"/>
      <pc:docMkLst>
        <pc:docMk/>
      </pc:docMkLst>
      <pc:sldChg chg="addSp modSp mod">
        <pc:chgData name="橋本 直樹(HASHIMOTO Naoki)" userId="3ae67171-0738-4cd1-93c7-f37ace300cd7" providerId="ADAL" clId="{C15A45CA-8DD6-4B90-AE04-9679D4FF3931}" dt="2025-09-17T05:22:06.929" v="579" actId="20577"/>
        <pc:sldMkLst>
          <pc:docMk/>
          <pc:sldMk cId="1593774735" sldId="257"/>
        </pc:sldMkLst>
        <pc:spChg chg="mod">
          <ac:chgData name="橋本 直樹(HASHIMOTO Naoki)" userId="3ae67171-0738-4cd1-93c7-f37ace300cd7" providerId="ADAL" clId="{C15A45CA-8DD6-4B90-AE04-9679D4FF3931}" dt="2025-09-12T02:30:53.384" v="2" actId="20577"/>
          <ac:spMkLst>
            <pc:docMk/>
            <pc:sldMk cId="1593774735" sldId="257"/>
            <ac:spMk id="3" creationId="{0C3D9D42-34E7-4233-A1BB-F97AD4E6A2CA}"/>
          </ac:spMkLst>
        </pc:spChg>
        <pc:spChg chg="add mod">
          <ac:chgData name="橋本 直樹(HASHIMOTO Naoki)" userId="3ae67171-0738-4cd1-93c7-f37ace300cd7" providerId="ADAL" clId="{C15A45CA-8DD6-4B90-AE04-9679D4FF3931}" dt="2025-09-12T02:46:17.008" v="240" actId="1076"/>
          <ac:spMkLst>
            <pc:docMk/>
            <pc:sldMk cId="1593774735" sldId="257"/>
            <ac:spMk id="4" creationId="{6D9861D3-7C2D-FA9C-93E9-C41127E36AAC}"/>
          </ac:spMkLst>
        </pc:spChg>
        <pc:spChg chg="add mod">
          <ac:chgData name="橋本 直樹(HASHIMOTO Naoki)" userId="3ae67171-0738-4cd1-93c7-f37ace300cd7" providerId="ADAL" clId="{C15A45CA-8DD6-4B90-AE04-9679D4FF3931}" dt="2025-09-17T05:19:18.834" v="554" actId="14100"/>
          <ac:spMkLst>
            <pc:docMk/>
            <pc:sldMk cId="1593774735" sldId="257"/>
            <ac:spMk id="5" creationId="{F69E901B-0EC7-19E2-79E9-DAEFE5C285E6}"/>
          </ac:spMkLst>
        </pc:spChg>
        <pc:spChg chg="mod">
          <ac:chgData name="橋本 直樹(HASHIMOTO Naoki)" userId="3ae67171-0738-4cd1-93c7-f37ace300cd7" providerId="ADAL" clId="{C15A45CA-8DD6-4B90-AE04-9679D4FF3931}" dt="2025-09-17T04:56:23.366" v="481" actId="1076"/>
          <ac:spMkLst>
            <pc:docMk/>
            <pc:sldMk cId="1593774735" sldId="257"/>
            <ac:spMk id="7" creationId="{00000000-0000-0000-0000-000000000000}"/>
          </ac:spMkLst>
        </pc:spChg>
        <pc:spChg chg="mod">
          <ac:chgData name="橋本 直樹(HASHIMOTO Naoki)" userId="3ae67171-0738-4cd1-93c7-f37ace300cd7" providerId="ADAL" clId="{C15A45CA-8DD6-4B90-AE04-9679D4FF3931}" dt="2025-09-17T04:56:28.055" v="482" actId="1076"/>
          <ac:spMkLst>
            <pc:docMk/>
            <pc:sldMk cId="1593774735" sldId="257"/>
            <ac:spMk id="8" creationId="{4A516D02-E516-46CF-9DC5-977075858253}"/>
          </ac:spMkLst>
        </pc:spChg>
        <pc:spChg chg="mod">
          <ac:chgData name="橋本 直樹(HASHIMOTO Naoki)" userId="3ae67171-0738-4cd1-93c7-f37ace300cd7" providerId="ADAL" clId="{C15A45CA-8DD6-4B90-AE04-9679D4FF3931}" dt="2025-09-17T05:17:48.283" v="547" actId="1038"/>
          <ac:spMkLst>
            <pc:docMk/>
            <pc:sldMk cId="1593774735" sldId="257"/>
            <ac:spMk id="11" creationId="{00000000-0000-0000-0000-000000000000}"/>
          </ac:spMkLst>
        </pc:spChg>
        <pc:spChg chg="mod">
          <ac:chgData name="橋本 直樹(HASHIMOTO Naoki)" userId="3ae67171-0738-4cd1-93c7-f37ace300cd7" providerId="ADAL" clId="{C15A45CA-8DD6-4B90-AE04-9679D4FF3931}" dt="2025-09-17T05:22:06.929" v="579" actId="20577"/>
          <ac:spMkLst>
            <pc:docMk/>
            <pc:sldMk cId="1593774735" sldId="257"/>
            <ac:spMk id="12" creationId="{00000000-0000-0000-0000-000000000000}"/>
          </ac:spMkLst>
        </pc:spChg>
      </pc:sldChg>
      <pc:sldChg chg="add del">
        <pc:chgData name="橋本 直樹(HASHIMOTO Naoki)" userId="3ae67171-0738-4cd1-93c7-f37ace300cd7" providerId="ADAL" clId="{C15A45CA-8DD6-4B90-AE04-9679D4FF3931}" dt="2025-09-17T04:09:50.102" v="310"/>
        <pc:sldMkLst>
          <pc:docMk/>
          <pc:sldMk cId="2583733313" sldId="258"/>
        </pc:sldMkLst>
      </pc:sldChg>
      <pc:sldChg chg="add del">
        <pc:chgData name="橋本 直樹(HASHIMOTO Naoki)" userId="3ae67171-0738-4cd1-93c7-f37ace300cd7" providerId="ADAL" clId="{C15A45CA-8DD6-4B90-AE04-9679D4FF3931}" dt="2025-09-17T04:09:50.102" v="310"/>
        <pc:sldMkLst>
          <pc:docMk/>
          <pc:sldMk cId="3137778167" sldId="259"/>
        </pc:sldMkLst>
      </pc:sldChg>
      <pc:sldChg chg="modSp add mod">
        <pc:chgData name="橋本 直樹(HASHIMOTO Naoki)" userId="3ae67171-0738-4cd1-93c7-f37ace300cd7" providerId="ADAL" clId="{C15A45CA-8DD6-4B90-AE04-9679D4FF3931}" dt="2025-09-17T04:34:37.436" v="314" actId="115"/>
        <pc:sldMkLst>
          <pc:docMk/>
          <pc:sldMk cId="2561476997" sldId="260"/>
        </pc:sldMkLst>
        <pc:spChg chg="mod">
          <ac:chgData name="橋本 直樹(HASHIMOTO Naoki)" userId="3ae67171-0738-4cd1-93c7-f37ace300cd7" providerId="ADAL" clId="{C15A45CA-8DD6-4B90-AE04-9679D4FF3931}" dt="2025-09-17T04:34:37.436" v="314" actId="115"/>
          <ac:spMkLst>
            <pc:docMk/>
            <pc:sldMk cId="2561476997" sldId="260"/>
            <ac:spMk id="36" creationId="{6B731695-C54E-2E3B-2123-64B37257823E}"/>
          </ac:spMkLst>
        </pc:spChg>
      </pc:sldChg>
      <pc:sldChg chg="del">
        <pc:chgData name="橋本 直樹(HASHIMOTO Naoki)" userId="3ae67171-0738-4cd1-93c7-f37ace300cd7" providerId="ADAL" clId="{C15A45CA-8DD6-4B90-AE04-9679D4FF3931}" dt="2025-09-17T04:09:36.605" v="309" actId="2696"/>
        <pc:sldMkLst>
          <pc:docMk/>
          <pc:sldMk cId="1125633594" sldId="261"/>
        </pc:sldMkLst>
      </pc:sldChg>
      <pc:sldChg chg="modSp add mod">
        <pc:chgData name="橋本 直樹(HASHIMOTO Naoki)" userId="3ae67171-0738-4cd1-93c7-f37ace300cd7" providerId="ADAL" clId="{C15A45CA-8DD6-4B90-AE04-9679D4FF3931}" dt="2025-09-17T04:34:24.501" v="313" actId="115"/>
        <pc:sldMkLst>
          <pc:docMk/>
          <pc:sldMk cId="2187378611" sldId="261"/>
        </pc:sldMkLst>
        <pc:spChg chg="mod">
          <ac:chgData name="橋本 直樹(HASHIMOTO Naoki)" userId="3ae67171-0738-4cd1-93c7-f37ace300cd7" providerId="ADAL" clId="{C15A45CA-8DD6-4B90-AE04-9679D4FF3931}" dt="2025-09-17T04:34:16.072" v="312" actId="115"/>
          <ac:spMkLst>
            <pc:docMk/>
            <pc:sldMk cId="2187378611" sldId="261"/>
            <ac:spMk id="14" creationId="{A9C6ECBC-88E2-EA35-D26F-CE66160E87B7}"/>
          </ac:spMkLst>
        </pc:spChg>
        <pc:spChg chg="mod">
          <ac:chgData name="橋本 直樹(HASHIMOTO Naoki)" userId="3ae67171-0738-4cd1-93c7-f37ace300cd7" providerId="ADAL" clId="{C15A45CA-8DD6-4B90-AE04-9679D4FF3931}" dt="2025-09-17T04:34:24.501" v="313" actId="115"/>
          <ac:spMkLst>
            <pc:docMk/>
            <pc:sldMk cId="2187378611" sldId="261"/>
            <ac:spMk id="17" creationId="{B30C8E2A-5101-2CED-E6DB-B366F620B68A}"/>
          </ac:spMkLst>
        </pc:spChg>
      </pc:sldChg>
      <pc:sldChg chg="modSp add del mod">
        <pc:chgData name="橋本 直樹(HASHIMOTO Naoki)" userId="3ae67171-0738-4cd1-93c7-f37ace300cd7" providerId="ADAL" clId="{C15A45CA-8DD6-4B90-AE04-9679D4FF3931}" dt="2025-09-17T04:36:16.734" v="340" actId="20577"/>
        <pc:sldMkLst>
          <pc:docMk/>
          <pc:sldMk cId="509973845" sldId="262"/>
        </pc:sldMkLst>
        <pc:spChg chg="mod">
          <ac:chgData name="橋本 直樹(HASHIMOTO Naoki)" userId="3ae67171-0738-4cd1-93c7-f37ace300cd7" providerId="ADAL" clId="{C15A45CA-8DD6-4B90-AE04-9679D4FF3931}" dt="2025-09-17T04:36:16.734" v="340" actId="20577"/>
          <ac:spMkLst>
            <pc:docMk/>
            <pc:sldMk cId="509973845" sldId="262"/>
            <ac:spMk id="16" creationId="{8203089D-9F07-4E99-999F-997A41232AD7}"/>
          </ac:spMkLst>
        </pc:spChg>
      </pc:sldChg>
      <pc:sldChg chg="del">
        <pc:chgData name="橋本 直樹(HASHIMOTO Naoki)" userId="3ae67171-0738-4cd1-93c7-f37ace300cd7" providerId="ADAL" clId="{C15A45CA-8DD6-4B90-AE04-9679D4FF3931}" dt="2025-09-17T04:09:36.605" v="309" actId="2696"/>
        <pc:sldMkLst>
          <pc:docMk/>
          <pc:sldMk cId="1072081821" sldId="266"/>
        </pc:sldMkLst>
      </pc:sldChg>
      <pc:sldChg chg="modSp add del mod">
        <pc:chgData name="橋本 直樹(HASHIMOTO Naoki)" userId="3ae67171-0738-4cd1-93c7-f37ace300cd7" providerId="ADAL" clId="{C15A45CA-8DD6-4B90-AE04-9679D4FF3931}" dt="2025-09-17T04:34:51.937" v="315" actId="115"/>
        <pc:sldMkLst>
          <pc:docMk/>
          <pc:sldMk cId="4252315893" sldId="267"/>
        </pc:sldMkLst>
        <pc:spChg chg="mod">
          <ac:chgData name="橋本 直樹(HASHIMOTO Naoki)" userId="3ae67171-0738-4cd1-93c7-f37ace300cd7" providerId="ADAL" clId="{C15A45CA-8DD6-4B90-AE04-9679D4FF3931}" dt="2025-09-17T04:34:51.937" v="315" actId="115"/>
          <ac:spMkLst>
            <pc:docMk/>
            <pc:sldMk cId="4252315893" sldId="267"/>
            <ac:spMk id="12" creationId="{31DFAAC0-3AA9-7323-3605-7C102A494CEA}"/>
          </ac:spMkLst>
        </pc:spChg>
      </pc:sldChg>
      <pc:sldChg chg="modSp add mod">
        <pc:chgData name="橋本 直樹(HASHIMOTO Naoki)" userId="3ae67171-0738-4cd1-93c7-f37ace300cd7" providerId="ADAL" clId="{C15A45CA-8DD6-4B90-AE04-9679D4FF3931}" dt="2025-09-17T04:36:06.941" v="335" actId="20577"/>
        <pc:sldMkLst>
          <pc:docMk/>
          <pc:sldMk cId="3417103664" sldId="268"/>
        </pc:sldMkLst>
        <pc:spChg chg="mod">
          <ac:chgData name="橋本 直樹(HASHIMOTO Naoki)" userId="3ae67171-0738-4cd1-93c7-f37ace300cd7" providerId="ADAL" clId="{C15A45CA-8DD6-4B90-AE04-9679D4FF3931}" dt="2025-09-17T04:36:06.941" v="335" actId="20577"/>
          <ac:spMkLst>
            <pc:docMk/>
            <pc:sldMk cId="3417103664" sldId="268"/>
            <ac:spMk id="20" creationId="{3EA9E46C-57A4-C665-CB38-CD32264FB328}"/>
          </ac:spMkLst>
        </pc:spChg>
      </pc:sldChg>
      <pc:sldChg chg="modSp add mod ord">
        <pc:chgData name="橋本 直樹(HASHIMOTO Naoki)" userId="3ae67171-0738-4cd1-93c7-f37ace300cd7" providerId="ADAL" clId="{C15A45CA-8DD6-4B90-AE04-9679D4FF3931}" dt="2025-09-17T04:36:10.402" v="337"/>
        <pc:sldMkLst>
          <pc:docMk/>
          <pc:sldMk cId="1125633594" sldId="269"/>
        </pc:sldMkLst>
        <pc:spChg chg="mod">
          <ac:chgData name="橋本 直樹(HASHIMOTO Naoki)" userId="3ae67171-0738-4cd1-93c7-f37ace300cd7" providerId="ADAL" clId="{C15A45CA-8DD6-4B90-AE04-9679D4FF3931}" dt="2025-09-17T04:36:01.669" v="330" actId="20577"/>
          <ac:spMkLst>
            <pc:docMk/>
            <pc:sldMk cId="1125633594" sldId="269"/>
            <ac:spMk id="9" creationId="{78A80E77-7430-4F3F-A61E-9018F463162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3"/>
            <a:ext cx="2949787" cy="498693"/>
          </a:xfrm>
          <a:prstGeom prst="rect">
            <a:avLst/>
          </a:prstGeom>
        </p:spPr>
        <p:txBody>
          <a:bodyPr vert="horz" lIns="93340" tIns="46670" rIns="93340" bIns="4667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0" y="3"/>
            <a:ext cx="2949787" cy="498693"/>
          </a:xfrm>
          <a:prstGeom prst="rect">
            <a:avLst/>
          </a:prstGeom>
        </p:spPr>
        <p:txBody>
          <a:bodyPr vert="horz" lIns="93340" tIns="46670" rIns="93340" bIns="46670" rtlCol="0"/>
          <a:lstStyle>
            <a:lvl1pPr algn="r">
              <a:defRPr sz="1200"/>
            </a:lvl1pPr>
          </a:lstStyle>
          <a:p>
            <a:fld id="{C7CA5BEE-710D-4093-A789-01F50209A2BE}" type="datetimeFigureOut">
              <a:rPr kumimoji="1" lang="ja-JP" altLang="en-US" smtClean="0"/>
              <a:t>2025/12/8</a:t>
            </a:fld>
            <a:endParaRPr kumimoji="1" lang="ja-JP" altLang="en-US"/>
          </a:p>
        </p:txBody>
      </p:sp>
      <p:sp>
        <p:nvSpPr>
          <p:cNvPr id="4" name="スライド イメージ プレースホルダー 3"/>
          <p:cNvSpPr>
            <a:spLocks noGrp="1" noRot="1" noChangeAspect="1"/>
          </p:cNvSpPr>
          <p:nvPr>
            <p:ph type="sldImg" idx="2"/>
          </p:nvPr>
        </p:nvSpPr>
        <p:spPr>
          <a:xfrm>
            <a:off x="2241550" y="1241425"/>
            <a:ext cx="2324100" cy="3355975"/>
          </a:xfrm>
          <a:prstGeom prst="rect">
            <a:avLst/>
          </a:prstGeom>
          <a:noFill/>
          <a:ln w="12700">
            <a:solidFill>
              <a:prstClr val="black"/>
            </a:solidFill>
          </a:ln>
        </p:spPr>
        <p:txBody>
          <a:bodyPr vert="horz" lIns="93340" tIns="46670" rIns="93340" bIns="46670" rtlCol="0" anchor="ctr"/>
          <a:lstStyle/>
          <a:p>
            <a:endParaRPr lang="ja-JP" altLang="en-US"/>
          </a:p>
        </p:txBody>
      </p:sp>
      <p:sp>
        <p:nvSpPr>
          <p:cNvPr id="5" name="ノート プレースホルダー 4"/>
          <p:cNvSpPr>
            <a:spLocks noGrp="1"/>
          </p:cNvSpPr>
          <p:nvPr>
            <p:ph type="body" sz="quarter" idx="3"/>
          </p:nvPr>
        </p:nvSpPr>
        <p:spPr>
          <a:xfrm>
            <a:off x="680721" y="4783307"/>
            <a:ext cx="5445760" cy="3913614"/>
          </a:xfrm>
          <a:prstGeom prst="rect">
            <a:avLst/>
          </a:prstGeom>
        </p:spPr>
        <p:txBody>
          <a:bodyPr vert="horz" lIns="93340" tIns="46670" rIns="93340" bIns="4667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0648"/>
            <a:ext cx="2949787" cy="498692"/>
          </a:xfrm>
          <a:prstGeom prst="rect">
            <a:avLst/>
          </a:prstGeom>
        </p:spPr>
        <p:txBody>
          <a:bodyPr vert="horz" lIns="93340" tIns="46670" rIns="93340" bIns="4667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0" y="9440648"/>
            <a:ext cx="2949787" cy="498692"/>
          </a:xfrm>
          <a:prstGeom prst="rect">
            <a:avLst/>
          </a:prstGeom>
        </p:spPr>
        <p:txBody>
          <a:bodyPr vert="horz" lIns="93340" tIns="46670" rIns="93340" bIns="46670" rtlCol="0" anchor="b"/>
          <a:lstStyle>
            <a:lvl1pPr algn="r">
              <a:defRPr sz="1200"/>
            </a:lvl1pPr>
          </a:lstStyle>
          <a:p>
            <a:fld id="{697DF9A6-826E-4657-BFFD-5594062D0845}" type="slidenum">
              <a:rPr kumimoji="1" lang="ja-JP" altLang="en-US" smtClean="0"/>
              <a:t>‹#›</a:t>
            </a:fld>
            <a:endParaRPr kumimoji="1" lang="ja-JP" altLang="en-US"/>
          </a:p>
        </p:txBody>
      </p:sp>
    </p:spTree>
    <p:extLst>
      <p:ext uri="{BB962C8B-B14F-4D97-AF65-F5344CB8AC3E}">
        <p14:creationId xmlns:p14="http://schemas.microsoft.com/office/powerpoint/2010/main" val="17193202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697DF9A6-826E-4657-BFFD-5594062D0845}" type="slidenum">
              <a:rPr kumimoji="1" lang="ja-JP" altLang="en-US" smtClean="0"/>
              <a:t>6</a:t>
            </a:fld>
            <a:endParaRPr kumimoji="1" lang="ja-JP" altLang="en-US"/>
          </a:p>
        </p:txBody>
      </p:sp>
    </p:spTree>
    <p:extLst>
      <p:ext uri="{BB962C8B-B14F-4D97-AF65-F5344CB8AC3E}">
        <p14:creationId xmlns:p14="http://schemas.microsoft.com/office/powerpoint/2010/main" val="32895557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57250" y="1621191"/>
            <a:ext cx="5143500" cy="3448756"/>
          </a:xfrm>
        </p:spPr>
        <p:txBody>
          <a:bodyPr anchor="b"/>
          <a:lstStyle>
            <a:lvl1pPr algn="ctr">
              <a:defRPr sz="3375"/>
            </a:lvl1pPr>
          </a:lstStyle>
          <a:p>
            <a:r>
              <a:rPr kumimoji="1" lang="ja-JP" altLang="en-US"/>
              <a:t>マスター タイトルの書式設定</a:t>
            </a:r>
          </a:p>
        </p:txBody>
      </p:sp>
      <p:sp>
        <p:nvSpPr>
          <p:cNvPr id="3" name="サブタイトル 2"/>
          <p:cNvSpPr>
            <a:spLocks noGrp="1"/>
          </p:cNvSpPr>
          <p:nvPr>
            <p:ph type="subTitle" idx="1"/>
          </p:nvPr>
        </p:nvSpPr>
        <p:spPr>
          <a:xfrm>
            <a:off x="857250" y="5202944"/>
            <a:ext cx="5143500" cy="2391656"/>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A595C27-5C9B-47BE-898E-E8539D9B4E94}" type="datetimeFigureOut">
              <a:rPr kumimoji="1" lang="ja-JP" altLang="en-US" smtClean="0"/>
              <a:t>2025/12/8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B0673F8-E2E0-49E3-856D-923254B424C1}" type="slidenum">
              <a:rPr kumimoji="1" lang="ja-JP" altLang="en-US" smtClean="0"/>
              <a:t>‹#›</a:t>
            </a:fld>
            <a:endParaRPr kumimoji="1" lang="ja-JP" altLang="en-US"/>
          </a:p>
        </p:txBody>
      </p:sp>
    </p:spTree>
    <p:extLst>
      <p:ext uri="{BB962C8B-B14F-4D97-AF65-F5344CB8AC3E}">
        <p14:creationId xmlns:p14="http://schemas.microsoft.com/office/powerpoint/2010/main" val="17120781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A595C27-5C9B-47BE-898E-E8539D9B4E94}" type="datetimeFigureOut">
              <a:rPr kumimoji="1" lang="ja-JP" altLang="en-US" smtClean="0"/>
              <a:t>2025/12/8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B0673F8-E2E0-49E3-856D-923254B424C1}" type="slidenum">
              <a:rPr kumimoji="1" lang="ja-JP" altLang="en-US" smtClean="0"/>
              <a:t>‹#›</a:t>
            </a:fld>
            <a:endParaRPr kumimoji="1" lang="ja-JP" altLang="en-US"/>
          </a:p>
        </p:txBody>
      </p:sp>
    </p:spTree>
    <p:extLst>
      <p:ext uri="{BB962C8B-B14F-4D97-AF65-F5344CB8AC3E}">
        <p14:creationId xmlns:p14="http://schemas.microsoft.com/office/powerpoint/2010/main" val="30624607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07756" y="527403"/>
            <a:ext cx="1478756" cy="8394877"/>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71487" y="527403"/>
            <a:ext cx="4350544" cy="8394877"/>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A595C27-5C9B-47BE-898E-E8539D9B4E94}" type="datetimeFigureOut">
              <a:rPr kumimoji="1" lang="ja-JP" altLang="en-US" smtClean="0"/>
              <a:t>2025/12/8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B0673F8-E2E0-49E3-856D-923254B424C1}" type="slidenum">
              <a:rPr kumimoji="1" lang="ja-JP" altLang="en-US" smtClean="0"/>
              <a:t>‹#›</a:t>
            </a:fld>
            <a:endParaRPr kumimoji="1" lang="ja-JP" altLang="en-US"/>
          </a:p>
        </p:txBody>
      </p:sp>
    </p:spTree>
    <p:extLst>
      <p:ext uri="{BB962C8B-B14F-4D97-AF65-F5344CB8AC3E}">
        <p14:creationId xmlns:p14="http://schemas.microsoft.com/office/powerpoint/2010/main" val="20294234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A595C27-5C9B-47BE-898E-E8539D9B4E94}" type="datetimeFigureOut">
              <a:rPr kumimoji="1" lang="ja-JP" altLang="en-US" smtClean="0"/>
              <a:t>2025/12/8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B0673F8-E2E0-49E3-856D-923254B424C1}" type="slidenum">
              <a:rPr kumimoji="1" lang="ja-JP" altLang="en-US" smtClean="0"/>
              <a:t>‹#›</a:t>
            </a:fld>
            <a:endParaRPr kumimoji="1" lang="ja-JP" altLang="en-US"/>
          </a:p>
        </p:txBody>
      </p:sp>
    </p:spTree>
    <p:extLst>
      <p:ext uri="{BB962C8B-B14F-4D97-AF65-F5344CB8AC3E}">
        <p14:creationId xmlns:p14="http://schemas.microsoft.com/office/powerpoint/2010/main" val="2372982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467916" y="2469622"/>
            <a:ext cx="5915025" cy="4120620"/>
          </a:xfrm>
        </p:spPr>
        <p:txBody>
          <a:bodyPr anchor="b"/>
          <a:lstStyle>
            <a:lvl1pPr>
              <a:defRPr sz="3375"/>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67916" y="6629225"/>
            <a:ext cx="5915025" cy="2166937"/>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1A595C27-5C9B-47BE-898E-E8539D9B4E94}" type="datetimeFigureOut">
              <a:rPr kumimoji="1" lang="ja-JP" altLang="en-US" smtClean="0"/>
              <a:t>2025/12/8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B0673F8-E2E0-49E3-856D-923254B424C1}" type="slidenum">
              <a:rPr kumimoji="1" lang="ja-JP" altLang="en-US" smtClean="0"/>
              <a:t>‹#›</a:t>
            </a:fld>
            <a:endParaRPr kumimoji="1" lang="ja-JP" altLang="en-US"/>
          </a:p>
        </p:txBody>
      </p:sp>
    </p:spTree>
    <p:extLst>
      <p:ext uri="{BB962C8B-B14F-4D97-AF65-F5344CB8AC3E}">
        <p14:creationId xmlns:p14="http://schemas.microsoft.com/office/powerpoint/2010/main" val="2169835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71488" y="2637014"/>
            <a:ext cx="2914650" cy="6285266"/>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71863" y="2637014"/>
            <a:ext cx="2914650" cy="6285266"/>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A595C27-5C9B-47BE-898E-E8539D9B4E94}" type="datetimeFigureOut">
              <a:rPr kumimoji="1" lang="ja-JP" altLang="en-US" smtClean="0"/>
              <a:t>2025/12/8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B0673F8-E2E0-49E3-856D-923254B424C1}" type="slidenum">
              <a:rPr kumimoji="1" lang="ja-JP" altLang="en-US" smtClean="0"/>
              <a:t>‹#›</a:t>
            </a:fld>
            <a:endParaRPr kumimoji="1" lang="ja-JP" altLang="en-US"/>
          </a:p>
        </p:txBody>
      </p:sp>
    </p:spTree>
    <p:extLst>
      <p:ext uri="{BB962C8B-B14F-4D97-AF65-F5344CB8AC3E}">
        <p14:creationId xmlns:p14="http://schemas.microsoft.com/office/powerpoint/2010/main" val="149356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527404"/>
            <a:ext cx="5915025" cy="1914702"/>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72381" y="2428347"/>
            <a:ext cx="2901255"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72381" y="3618442"/>
            <a:ext cx="2901255" cy="53221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71863" y="2428347"/>
            <a:ext cx="2915543"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71863" y="3618442"/>
            <a:ext cx="2915543" cy="53221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A595C27-5C9B-47BE-898E-E8539D9B4E94}" type="datetimeFigureOut">
              <a:rPr kumimoji="1" lang="ja-JP" altLang="en-US" smtClean="0"/>
              <a:t>2025/12/8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B0673F8-E2E0-49E3-856D-923254B424C1}" type="slidenum">
              <a:rPr kumimoji="1" lang="ja-JP" altLang="en-US" smtClean="0"/>
              <a:t>‹#›</a:t>
            </a:fld>
            <a:endParaRPr kumimoji="1" lang="ja-JP" altLang="en-US"/>
          </a:p>
        </p:txBody>
      </p:sp>
    </p:spTree>
    <p:extLst>
      <p:ext uri="{BB962C8B-B14F-4D97-AF65-F5344CB8AC3E}">
        <p14:creationId xmlns:p14="http://schemas.microsoft.com/office/powerpoint/2010/main" val="2205103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1A595C27-5C9B-47BE-898E-E8539D9B4E94}" type="datetimeFigureOut">
              <a:rPr kumimoji="1" lang="ja-JP" altLang="en-US" smtClean="0"/>
              <a:t>2025/12/8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B0673F8-E2E0-49E3-856D-923254B424C1}" type="slidenum">
              <a:rPr kumimoji="1" lang="ja-JP" altLang="en-US" smtClean="0"/>
              <a:t>‹#›</a:t>
            </a:fld>
            <a:endParaRPr kumimoji="1" lang="ja-JP" altLang="en-US"/>
          </a:p>
        </p:txBody>
      </p:sp>
    </p:spTree>
    <p:extLst>
      <p:ext uri="{BB962C8B-B14F-4D97-AF65-F5344CB8AC3E}">
        <p14:creationId xmlns:p14="http://schemas.microsoft.com/office/powerpoint/2010/main" val="796708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A595C27-5C9B-47BE-898E-E8539D9B4E94}" type="datetimeFigureOut">
              <a:rPr kumimoji="1" lang="ja-JP" altLang="en-US" smtClean="0"/>
              <a:t>2025/12/8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B0673F8-E2E0-49E3-856D-923254B424C1}" type="slidenum">
              <a:rPr kumimoji="1" lang="ja-JP" altLang="en-US" smtClean="0"/>
              <a:t>‹#›</a:t>
            </a:fld>
            <a:endParaRPr kumimoji="1" lang="ja-JP" altLang="en-US"/>
          </a:p>
        </p:txBody>
      </p:sp>
    </p:spTree>
    <p:extLst>
      <p:ext uri="{BB962C8B-B14F-4D97-AF65-F5344CB8AC3E}">
        <p14:creationId xmlns:p14="http://schemas.microsoft.com/office/powerpoint/2010/main" val="6575629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660400"/>
            <a:ext cx="2211883" cy="2311400"/>
          </a:xfrm>
        </p:spPr>
        <p:txBody>
          <a:bodyPr anchor="b"/>
          <a:lstStyle>
            <a:lvl1pPr>
              <a:defRPr sz="1800"/>
            </a:lvl1pPr>
          </a:lstStyle>
          <a:p>
            <a:r>
              <a:rPr kumimoji="1" lang="ja-JP" altLang="en-US"/>
              <a:t>マスター タイトルの書式設定</a:t>
            </a:r>
          </a:p>
        </p:txBody>
      </p:sp>
      <p:sp>
        <p:nvSpPr>
          <p:cNvPr id="3" name="コンテンツ プレースホルダー 2"/>
          <p:cNvSpPr>
            <a:spLocks noGrp="1"/>
          </p:cNvSpPr>
          <p:nvPr>
            <p:ph idx="1"/>
          </p:nvPr>
        </p:nvSpPr>
        <p:spPr>
          <a:xfrm>
            <a:off x="2915543" y="1426281"/>
            <a:ext cx="3471863" cy="7039681"/>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A595C27-5C9B-47BE-898E-E8539D9B4E94}" type="datetimeFigureOut">
              <a:rPr kumimoji="1" lang="ja-JP" altLang="en-US" smtClean="0"/>
              <a:t>2025/12/8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B0673F8-E2E0-49E3-856D-923254B424C1}" type="slidenum">
              <a:rPr kumimoji="1" lang="ja-JP" altLang="en-US" smtClean="0"/>
              <a:t>‹#›</a:t>
            </a:fld>
            <a:endParaRPr kumimoji="1" lang="ja-JP" altLang="en-US"/>
          </a:p>
        </p:txBody>
      </p:sp>
    </p:spTree>
    <p:extLst>
      <p:ext uri="{BB962C8B-B14F-4D97-AF65-F5344CB8AC3E}">
        <p14:creationId xmlns:p14="http://schemas.microsoft.com/office/powerpoint/2010/main" val="1798196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660400"/>
            <a:ext cx="2211883" cy="2311400"/>
          </a:xfrm>
        </p:spPr>
        <p:txBody>
          <a:bodyPr anchor="b"/>
          <a:lstStyle>
            <a:lvl1pPr>
              <a:defRPr sz="1800"/>
            </a:lvl1pPr>
          </a:lstStyle>
          <a:p>
            <a:r>
              <a:rPr kumimoji="1" lang="ja-JP" altLang="en-US"/>
              <a:t>マスター タイトルの書式設定</a:t>
            </a:r>
          </a:p>
        </p:txBody>
      </p:sp>
      <p:sp>
        <p:nvSpPr>
          <p:cNvPr id="3" name="図プレースホルダー 2"/>
          <p:cNvSpPr>
            <a:spLocks noGrp="1"/>
          </p:cNvSpPr>
          <p:nvPr>
            <p:ph type="pic" idx="1"/>
          </p:nvPr>
        </p:nvSpPr>
        <p:spPr>
          <a:xfrm>
            <a:off x="2915543" y="1426281"/>
            <a:ext cx="3471863" cy="7039681"/>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kumimoji="1" lang="ja-JP" altLang="en-US"/>
          </a:p>
        </p:txBody>
      </p:sp>
      <p:sp>
        <p:nvSpPr>
          <p:cNvPr id="4" name="テキスト プレースホルダー 3"/>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A595C27-5C9B-47BE-898E-E8539D9B4E94}" type="datetimeFigureOut">
              <a:rPr kumimoji="1" lang="ja-JP" altLang="en-US" smtClean="0"/>
              <a:t>2025/12/8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B0673F8-E2E0-49E3-856D-923254B424C1}" type="slidenum">
              <a:rPr kumimoji="1" lang="ja-JP" altLang="en-US" smtClean="0"/>
              <a:t>‹#›</a:t>
            </a:fld>
            <a:endParaRPr kumimoji="1" lang="ja-JP" altLang="en-US"/>
          </a:p>
        </p:txBody>
      </p:sp>
    </p:spTree>
    <p:extLst>
      <p:ext uri="{BB962C8B-B14F-4D97-AF65-F5344CB8AC3E}">
        <p14:creationId xmlns:p14="http://schemas.microsoft.com/office/powerpoint/2010/main" val="4164348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71488" y="527404"/>
            <a:ext cx="5915025" cy="1914702"/>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71488" y="9181395"/>
            <a:ext cx="1543050" cy="527403"/>
          </a:xfrm>
          <a:prstGeom prst="rect">
            <a:avLst/>
          </a:prstGeom>
        </p:spPr>
        <p:txBody>
          <a:bodyPr vert="horz" lIns="91440" tIns="45720" rIns="91440" bIns="45720" rtlCol="0" anchor="ctr"/>
          <a:lstStyle>
            <a:lvl1pPr algn="l">
              <a:defRPr sz="675">
                <a:solidFill>
                  <a:schemeClr val="tx1">
                    <a:tint val="75000"/>
                  </a:schemeClr>
                </a:solidFill>
              </a:defRPr>
            </a:lvl1pPr>
          </a:lstStyle>
          <a:p>
            <a:fld id="{1A595C27-5C9B-47BE-898E-E8539D9B4E94}" type="datetimeFigureOut">
              <a:rPr kumimoji="1" lang="ja-JP" altLang="en-US" smtClean="0"/>
              <a:t>2025/12/8</a:t>
            </a:fld>
            <a:endParaRPr kumimoji="1" lang="ja-JP" altLang="en-US"/>
          </a:p>
        </p:txBody>
      </p:sp>
      <p:sp>
        <p:nvSpPr>
          <p:cNvPr id="5" name="フッター プレースホルダー 4"/>
          <p:cNvSpPr>
            <a:spLocks noGrp="1"/>
          </p:cNvSpPr>
          <p:nvPr>
            <p:ph type="ftr" sz="quarter" idx="3"/>
          </p:nvPr>
        </p:nvSpPr>
        <p:spPr>
          <a:xfrm>
            <a:off x="2271713" y="9181395"/>
            <a:ext cx="2314575" cy="52740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843463" y="9181395"/>
            <a:ext cx="1543050" cy="527403"/>
          </a:xfrm>
          <a:prstGeom prst="rect">
            <a:avLst/>
          </a:prstGeom>
        </p:spPr>
        <p:txBody>
          <a:bodyPr vert="horz" lIns="91440" tIns="45720" rIns="91440" bIns="45720" rtlCol="0" anchor="ctr"/>
          <a:lstStyle>
            <a:lvl1pPr algn="r">
              <a:defRPr sz="675">
                <a:solidFill>
                  <a:schemeClr val="tx1">
                    <a:tint val="75000"/>
                  </a:schemeClr>
                </a:solidFill>
              </a:defRPr>
            </a:lvl1pPr>
          </a:lstStyle>
          <a:p>
            <a:fld id="{4B0673F8-E2E0-49E3-856D-923254B424C1}" type="slidenum">
              <a:rPr kumimoji="1" lang="ja-JP" altLang="en-US" smtClean="0"/>
              <a:t>‹#›</a:t>
            </a:fld>
            <a:endParaRPr kumimoji="1" lang="ja-JP" altLang="en-US"/>
          </a:p>
        </p:txBody>
      </p:sp>
    </p:spTree>
    <p:extLst>
      <p:ext uri="{BB962C8B-B14F-4D97-AF65-F5344CB8AC3E}">
        <p14:creationId xmlns:p14="http://schemas.microsoft.com/office/powerpoint/2010/main" val="3529208549"/>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Lst>
  <p:txStyles>
    <p:titleStyle>
      <a:lvl1pPr algn="l" defTabSz="514350" rtl="0" eaLnBrk="1" latinLnBrk="0" hangingPunct="1">
        <a:lnSpc>
          <a:spcPct val="90000"/>
        </a:lnSpc>
        <a:spcBef>
          <a:spcPct val="0"/>
        </a:spcBef>
        <a:buNone/>
        <a:defRPr kumimoji="1"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kumimoji="1"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kumimoji="1"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kumimoji="1"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9pPr>
    </p:bodyStyle>
    <p:otherStyle>
      <a:defPPr>
        <a:defRPr lang="ja-JP"/>
      </a:defPPr>
      <a:lvl1pPr marL="0" algn="l" defTabSz="514350" rtl="0" eaLnBrk="1" latinLnBrk="0" hangingPunct="1">
        <a:defRPr kumimoji="1" sz="1013" kern="1200">
          <a:solidFill>
            <a:schemeClr val="tx1"/>
          </a:solidFill>
          <a:latin typeface="+mn-lt"/>
          <a:ea typeface="+mn-ea"/>
          <a:cs typeface="+mn-cs"/>
        </a:defRPr>
      </a:lvl1pPr>
      <a:lvl2pPr marL="257175" algn="l" defTabSz="514350" rtl="0" eaLnBrk="1" latinLnBrk="0" hangingPunct="1">
        <a:defRPr kumimoji="1" sz="1013" kern="1200">
          <a:solidFill>
            <a:schemeClr val="tx1"/>
          </a:solidFill>
          <a:latin typeface="+mn-lt"/>
          <a:ea typeface="+mn-ea"/>
          <a:cs typeface="+mn-cs"/>
        </a:defRPr>
      </a:lvl2pPr>
      <a:lvl3pPr marL="514350" algn="l" defTabSz="514350" rtl="0" eaLnBrk="1" latinLnBrk="0" hangingPunct="1">
        <a:defRPr kumimoji="1" sz="1013" kern="1200">
          <a:solidFill>
            <a:schemeClr val="tx1"/>
          </a:solidFill>
          <a:latin typeface="+mn-lt"/>
          <a:ea typeface="+mn-ea"/>
          <a:cs typeface="+mn-cs"/>
        </a:defRPr>
      </a:lvl3pPr>
      <a:lvl4pPr marL="771525" algn="l" defTabSz="514350" rtl="0" eaLnBrk="1" latinLnBrk="0" hangingPunct="1">
        <a:defRPr kumimoji="1" sz="1013" kern="1200">
          <a:solidFill>
            <a:schemeClr val="tx1"/>
          </a:solidFill>
          <a:latin typeface="+mn-lt"/>
          <a:ea typeface="+mn-ea"/>
          <a:cs typeface="+mn-cs"/>
        </a:defRPr>
      </a:lvl4pPr>
      <a:lvl5pPr marL="1028700" algn="l" defTabSz="514350" rtl="0" eaLnBrk="1" latinLnBrk="0" hangingPunct="1">
        <a:defRPr kumimoji="1" sz="1013" kern="1200">
          <a:solidFill>
            <a:schemeClr val="tx1"/>
          </a:solidFill>
          <a:latin typeface="+mn-lt"/>
          <a:ea typeface="+mn-ea"/>
          <a:cs typeface="+mn-cs"/>
        </a:defRPr>
      </a:lvl5pPr>
      <a:lvl6pPr marL="1285875" algn="l" defTabSz="514350" rtl="0" eaLnBrk="1" latinLnBrk="0" hangingPunct="1">
        <a:defRPr kumimoji="1" sz="1013" kern="1200">
          <a:solidFill>
            <a:schemeClr val="tx1"/>
          </a:solidFill>
          <a:latin typeface="+mn-lt"/>
          <a:ea typeface="+mn-ea"/>
          <a:cs typeface="+mn-cs"/>
        </a:defRPr>
      </a:lvl6pPr>
      <a:lvl7pPr marL="1543050" algn="l" defTabSz="514350" rtl="0" eaLnBrk="1" latinLnBrk="0" hangingPunct="1">
        <a:defRPr kumimoji="1" sz="1013" kern="1200">
          <a:solidFill>
            <a:schemeClr val="tx1"/>
          </a:solidFill>
          <a:latin typeface="+mn-lt"/>
          <a:ea typeface="+mn-ea"/>
          <a:cs typeface="+mn-cs"/>
        </a:defRPr>
      </a:lvl7pPr>
      <a:lvl8pPr marL="1800225" algn="l" defTabSz="514350" rtl="0" eaLnBrk="1" latinLnBrk="0" hangingPunct="1">
        <a:defRPr kumimoji="1" sz="1013" kern="1200">
          <a:solidFill>
            <a:schemeClr val="tx1"/>
          </a:solidFill>
          <a:latin typeface="+mn-lt"/>
          <a:ea typeface="+mn-ea"/>
          <a:cs typeface="+mn-cs"/>
        </a:defRPr>
      </a:lvl8pPr>
      <a:lvl9pPr marL="2057400" algn="l" defTabSz="514350" rtl="0" eaLnBrk="1" latinLnBrk="0" hangingPunct="1">
        <a:defRPr kumimoji="1"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53485" y="52083"/>
            <a:ext cx="6746642" cy="59256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a:ln w="10160">
                  <a:solidFill>
                    <a:schemeClr val="accent5"/>
                  </a:solidFill>
                  <a:prstDash val="solid"/>
                </a:ln>
                <a:solidFill>
                  <a:srgbClr val="FFFFFF"/>
                </a:solidFill>
                <a:effectLst>
                  <a:outerShdw blurRad="38100" dist="22860" dir="5400000" algn="tl" rotWithShape="0">
                    <a:srgbClr val="000000">
                      <a:alpha val="30000"/>
                    </a:srgbClr>
                  </a:outerShdw>
                </a:effectLst>
                <a:latin typeface="ＤＦ特太ゴシック体" panose="020B0509000000000000" pitchFamily="49" charset="-128"/>
                <a:ea typeface="ＤＦ特太ゴシック体" panose="020B0509000000000000" pitchFamily="49" charset="-128"/>
              </a:rPr>
              <a:t>自治体による消防団協力事業所に対する支援策</a:t>
            </a:r>
            <a:endParaRPr kumimoji="1" lang="ja-JP" altLang="en-US" sz="2400">
              <a:latin typeface="ＤＦ特太ゴシック体" panose="020B0509000000000000" pitchFamily="49" charset="-128"/>
              <a:ea typeface="ＤＦ特太ゴシック体" panose="020B0509000000000000" pitchFamily="49" charset="-128"/>
            </a:endParaRPr>
          </a:p>
        </p:txBody>
      </p:sp>
      <p:sp>
        <p:nvSpPr>
          <p:cNvPr id="11" name="テキスト ボックス 10"/>
          <p:cNvSpPr txBox="1"/>
          <p:nvPr/>
        </p:nvSpPr>
        <p:spPr>
          <a:xfrm>
            <a:off x="79610" y="6754798"/>
            <a:ext cx="6660733" cy="2990093"/>
          </a:xfrm>
          <a:prstGeom prst="rect">
            <a:avLst/>
          </a:prstGeom>
          <a:solidFill>
            <a:schemeClr val="accent6">
              <a:lumMod val="20000"/>
              <a:lumOff val="80000"/>
            </a:schemeClr>
          </a:solidFill>
          <a:ln w="28575">
            <a:solidFill>
              <a:srgbClr val="00B050"/>
            </a:solidFill>
          </a:ln>
        </p:spPr>
        <p:txBody>
          <a:bodyPr wrap="square" rtlCol="0">
            <a:noAutofit/>
          </a:bodyPr>
          <a:lstStyle/>
          <a:p>
            <a:endParaRPr lang="en-US" altLang="ja-JP" sz="1000" u="sng">
              <a:latin typeface="ＭＳ ゴシック" panose="020B0609070205080204" pitchFamily="49" charset="-128"/>
              <a:ea typeface="ＭＳ ゴシック" panose="020B0609070205080204" pitchFamily="49" charset="-128"/>
            </a:endParaRPr>
          </a:p>
          <a:p>
            <a:r>
              <a:rPr lang="ja-JP" altLang="en-US" sz="1500" b="1" u="sng">
                <a:latin typeface="ＭＳ ゴシック" panose="020B0609070205080204" pitchFamily="49" charset="-128"/>
                <a:ea typeface="ＭＳ ゴシック" panose="020B0609070205080204" pitchFamily="49" charset="-128"/>
              </a:rPr>
              <a:t>１．表彰制度　１７３団体</a:t>
            </a:r>
            <a:endParaRPr lang="en-US" altLang="ja-JP" sz="1500" b="1" u="sng">
              <a:latin typeface="ＭＳ ゴシック" panose="020B0609070205080204" pitchFamily="49" charset="-128"/>
              <a:ea typeface="ＭＳ ゴシック" panose="020B0609070205080204" pitchFamily="49" charset="-128"/>
            </a:endParaRPr>
          </a:p>
          <a:p>
            <a:endParaRPr lang="en-US" altLang="ja-JP" sz="800">
              <a:latin typeface="+mj-ea"/>
              <a:ea typeface="+mj-ea"/>
            </a:endParaRPr>
          </a:p>
          <a:p>
            <a:r>
              <a:rPr lang="ja-JP" altLang="en-US" sz="1500" b="1" u="sng">
                <a:latin typeface="ＭＳ ゴシック" panose="020B0609070205080204" pitchFamily="49" charset="-128"/>
                <a:ea typeface="ＭＳ ゴシック" panose="020B0609070205080204" pitchFamily="49" charset="-128"/>
              </a:rPr>
              <a:t>２．交付金等　７団体</a:t>
            </a:r>
            <a:endParaRPr lang="en-US" altLang="ja-JP" sz="1500" b="1" u="sng">
              <a:latin typeface="ＭＳ ゴシック" panose="020B0609070205080204" pitchFamily="49" charset="-128"/>
              <a:ea typeface="ＭＳ ゴシック" panose="020B0609070205080204" pitchFamily="49" charset="-128"/>
            </a:endParaRPr>
          </a:p>
          <a:p>
            <a:r>
              <a:rPr lang="ja-JP" altLang="en-US" sz="1500" b="1">
                <a:latin typeface="ＭＳ ゴシック" panose="020B0609070205080204" pitchFamily="49" charset="-128"/>
                <a:ea typeface="ＭＳ ゴシック" panose="020B0609070205080204" pitchFamily="49" charset="-128"/>
              </a:rPr>
              <a:t>　・</a:t>
            </a:r>
            <a:r>
              <a:rPr lang="ja-JP" altLang="en-US" sz="1500">
                <a:latin typeface="ＭＳ ゴシック" panose="020B0609070205080204" pitchFamily="49" charset="-128"/>
                <a:ea typeface="ＭＳ ゴシック" panose="020B0609070205080204" pitchFamily="49" charset="-128"/>
              </a:rPr>
              <a:t>広報誌広告掲載料の免除</a:t>
            </a:r>
            <a:endParaRPr lang="en-US" altLang="ja-JP" sz="1500" b="1">
              <a:latin typeface="ＭＳ ゴシック" panose="020B0609070205080204" pitchFamily="49" charset="-128"/>
              <a:ea typeface="ＭＳ ゴシック" panose="020B0609070205080204" pitchFamily="49" charset="-128"/>
            </a:endParaRPr>
          </a:p>
          <a:p>
            <a:r>
              <a:rPr lang="ja-JP" altLang="en-US" sz="1500" b="1">
                <a:latin typeface="ＭＳ ゴシック" panose="020B0609070205080204" pitchFamily="49" charset="-128"/>
                <a:ea typeface="ＭＳ ゴシック" panose="020B0609070205080204" pitchFamily="49" charset="-128"/>
              </a:rPr>
              <a:t>　・</a:t>
            </a:r>
            <a:r>
              <a:rPr lang="ja-JP" altLang="en-US" sz="1500">
                <a:latin typeface="ＭＳ ゴシック" panose="020B0609070205080204" pitchFamily="49" charset="-128"/>
                <a:ea typeface="ＭＳ ゴシック" panose="020B0609070205080204" pitchFamily="49" charset="-128"/>
              </a:rPr>
              <a:t>認定事業所に対し交付金</a:t>
            </a:r>
          </a:p>
          <a:p>
            <a:r>
              <a:rPr lang="ja-JP" altLang="en-US" sz="1500">
                <a:latin typeface="ＭＳ ゴシック" panose="020B0609070205080204" pitchFamily="49" charset="-128"/>
                <a:ea typeface="ＭＳ ゴシック" panose="020B0609070205080204" pitchFamily="49" charset="-128"/>
              </a:rPr>
              <a:t>　</a:t>
            </a:r>
            <a:r>
              <a:rPr lang="ja-JP" altLang="en-US" sz="1500" b="1">
                <a:latin typeface="ＭＳ ゴシック" panose="020B0609070205080204" pitchFamily="49" charset="-128"/>
                <a:ea typeface="ＭＳ ゴシック" panose="020B0609070205080204" pitchFamily="49" charset="-128"/>
              </a:rPr>
              <a:t>・</a:t>
            </a:r>
            <a:r>
              <a:rPr lang="ja-JP" altLang="en-US" sz="1500">
                <a:latin typeface="ＭＳ ゴシック" panose="020B0609070205080204" pitchFamily="49" charset="-128"/>
                <a:ea typeface="ＭＳ ゴシック" panose="020B0609070205080204" pitchFamily="49" charset="-128"/>
              </a:rPr>
              <a:t>消防団協力事業所報奨金制度</a:t>
            </a:r>
            <a:endParaRPr lang="en-US" altLang="ja-JP" sz="1500">
              <a:latin typeface="ＭＳ ゴシック" panose="020B0609070205080204" pitchFamily="49" charset="-128"/>
              <a:ea typeface="ＭＳ ゴシック" panose="020B0609070205080204" pitchFamily="49" charset="-128"/>
            </a:endParaRPr>
          </a:p>
          <a:p>
            <a:endParaRPr lang="en-US" altLang="ja-JP" sz="800">
              <a:latin typeface="+mj-ea"/>
              <a:ea typeface="+mj-ea"/>
            </a:endParaRPr>
          </a:p>
          <a:p>
            <a:r>
              <a:rPr lang="ja-JP" altLang="en-US" sz="1500" b="1" u="sng">
                <a:latin typeface="ＭＳ ゴシック" panose="020B0609070205080204" pitchFamily="49" charset="-128"/>
                <a:ea typeface="ＭＳ ゴシック" panose="020B0609070205080204" pitchFamily="49" charset="-128"/>
              </a:rPr>
              <a:t>３．入札　２９６団体</a:t>
            </a:r>
            <a:r>
              <a:rPr lang="ja-JP" altLang="en-US" sz="1500">
                <a:latin typeface="ＭＳ ゴシック" panose="020B0609070205080204" pitchFamily="49" charset="-128"/>
                <a:ea typeface="ＭＳ ゴシック" panose="020B0609070205080204" pitchFamily="49" charset="-128"/>
              </a:rPr>
              <a:t>　</a:t>
            </a:r>
            <a:endParaRPr lang="en-US" altLang="ja-JP" sz="1500">
              <a:latin typeface="ＭＳ ゴシック" panose="020B0609070205080204" pitchFamily="49" charset="-128"/>
              <a:ea typeface="ＭＳ ゴシック" panose="020B0609070205080204" pitchFamily="49" charset="-128"/>
            </a:endParaRPr>
          </a:p>
          <a:p>
            <a:r>
              <a:rPr kumimoji="1" lang="ja-JP" altLang="en-US" sz="1500">
                <a:latin typeface="ＭＳ ゴシック" panose="020B0609070205080204" pitchFamily="49" charset="-128"/>
                <a:ea typeface="ＭＳ ゴシック" panose="020B0609070205080204" pitchFamily="49" charset="-128"/>
              </a:rPr>
              <a:t>　</a:t>
            </a:r>
            <a:r>
              <a:rPr lang="ja-JP" altLang="en-US" sz="1500" b="1">
                <a:latin typeface="ＭＳ ゴシック" panose="020B0609070205080204" pitchFamily="49" charset="-128"/>
                <a:ea typeface="ＭＳ ゴシック" panose="020B0609070205080204" pitchFamily="49" charset="-128"/>
              </a:rPr>
              <a:t>・</a:t>
            </a:r>
            <a:r>
              <a:rPr kumimoji="1" lang="ja-JP" altLang="en-US" sz="1500">
                <a:latin typeface="ＭＳ ゴシック" panose="020B0609070205080204" pitchFamily="49" charset="-128"/>
                <a:ea typeface="ＭＳ ゴシック" panose="020B0609070205080204" pitchFamily="49" charset="-128"/>
              </a:rPr>
              <a:t>入札参加資格の加点</a:t>
            </a:r>
            <a:r>
              <a:rPr lang="ja-JP" altLang="en-US" sz="1500">
                <a:latin typeface="ＭＳ ゴシック" panose="020B0609070205080204" pitchFamily="49" charset="-128"/>
                <a:ea typeface="ＭＳ ゴシック" panose="020B0609070205080204" pitchFamily="49" charset="-128"/>
              </a:rPr>
              <a:t>　</a:t>
            </a:r>
            <a:r>
              <a:rPr kumimoji="1" lang="ja-JP" altLang="en-US" sz="1500">
                <a:latin typeface="ＭＳ ゴシック" panose="020B0609070205080204" pitchFamily="49" charset="-128"/>
                <a:ea typeface="ＭＳ ゴシック" panose="020B0609070205080204" pitchFamily="49" charset="-128"/>
              </a:rPr>
              <a:t>・総合評価落札方式の加点　など</a:t>
            </a:r>
            <a:endParaRPr kumimoji="1" lang="en-US" altLang="ja-JP" sz="1500">
              <a:latin typeface="ＭＳ ゴシック" panose="020B0609070205080204" pitchFamily="49" charset="-128"/>
              <a:ea typeface="ＭＳ ゴシック" panose="020B0609070205080204" pitchFamily="49" charset="-128"/>
            </a:endParaRPr>
          </a:p>
          <a:p>
            <a:endParaRPr lang="en-US" altLang="ja-JP" sz="800">
              <a:latin typeface="+mj-ea"/>
              <a:ea typeface="+mj-ea"/>
            </a:endParaRPr>
          </a:p>
          <a:p>
            <a:r>
              <a:rPr lang="ja-JP" altLang="en-US" sz="1500" b="1" u="sng">
                <a:latin typeface="ＭＳ ゴシック" panose="020B0609070205080204" pitchFamily="49" charset="-128"/>
                <a:ea typeface="ＭＳ ゴシック" panose="020B0609070205080204" pitchFamily="49" charset="-128"/>
              </a:rPr>
              <a:t>４．物品貸与　４団体</a:t>
            </a:r>
            <a:r>
              <a:rPr lang="ja-JP" altLang="en-US" sz="1500">
                <a:latin typeface="ＭＳ ゴシック" panose="020B0609070205080204" pitchFamily="49" charset="-128"/>
                <a:ea typeface="ＭＳ ゴシック" panose="020B0609070205080204" pitchFamily="49" charset="-128"/>
              </a:rPr>
              <a:t>　</a:t>
            </a:r>
            <a:endParaRPr lang="en-US" altLang="ja-JP" sz="1500">
              <a:latin typeface="ＭＳ ゴシック" panose="020B0609070205080204" pitchFamily="49" charset="-128"/>
              <a:ea typeface="ＭＳ ゴシック" panose="020B0609070205080204" pitchFamily="49" charset="-128"/>
            </a:endParaRPr>
          </a:p>
          <a:p>
            <a:r>
              <a:rPr lang="ja-JP" altLang="en-US" sz="1500">
                <a:latin typeface="ＭＳ ゴシック" panose="020B0609070205080204" pitchFamily="49" charset="-128"/>
                <a:ea typeface="ＭＳ ゴシック" panose="020B0609070205080204" pitchFamily="49" charset="-128"/>
              </a:rPr>
              <a:t>　</a:t>
            </a:r>
            <a:r>
              <a:rPr lang="ja-JP" altLang="en-US" sz="1500" b="1">
                <a:latin typeface="ＭＳ ゴシック" panose="020B0609070205080204" pitchFamily="49" charset="-128"/>
                <a:ea typeface="ＭＳ ゴシック" panose="020B0609070205080204" pitchFamily="49" charset="-128"/>
              </a:rPr>
              <a:t>・</a:t>
            </a:r>
            <a:r>
              <a:rPr lang="ja-JP" altLang="en-US" sz="1500">
                <a:latin typeface="ＭＳ ゴシック" panose="020B0609070205080204" pitchFamily="49" charset="-128"/>
                <a:ea typeface="ＭＳ ゴシック" panose="020B0609070205080204" pitchFamily="49" charset="-128"/>
              </a:rPr>
              <a:t>防災行政無線戸別受信機の無償貸与　 </a:t>
            </a:r>
            <a:r>
              <a:rPr lang="ja-JP" altLang="en-US" sz="1500" b="1">
                <a:latin typeface="ＭＳ ゴシック" panose="020B0609070205080204" pitchFamily="49" charset="-128"/>
                <a:ea typeface="ＭＳ ゴシック" panose="020B0609070205080204" pitchFamily="49" charset="-128"/>
              </a:rPr>
              <a:t>・</a:t>
            </a:r>
            <a:r>
              <a:rPr lang="ja-JP" altLang="en-US" sz="1500">
                <a:latin typeface="ＭＳ ゴシック" panose="020B0609070205080204" pitchFamily="49" charset="-128"/>
                <a:ea typeface="ＭＳ ゴシック" panose="020B0609070205080204" pitchFamily="49" charset="-128"/>
              </a:rPr>
              <a:t>防災ラジオの無償貸与</a:t>
            </a:r>
            <a:endParaRPr lang="en-US" altLang="ja-JP" sz="1500">
              <a:latin typeface="ＭＳ ゴシック" panose="020B0609070205080204" pitchFamily="49" charset="-128"/>
              <a:ea typeface="ＭＳ ゴシック" panose="020B0609070205080204" pitchFamily="49" charset="-128"/>
            </a:endParaRPr>
          </a:p>
          <a:p>
            <a:r>
              <a:rPr lang="ja-JP" altLang="en-US" sz="1500">
                <a:latin typeface="ＭＳ ゴシック" panose="020B0609070205080204" pitchFamily="49" charset="-128"/>
                <a:ea typeface="ＭＳ ゴシック" panose="020B0609070205080204" pitchFamily="49" charset="-128"/>
              </a:rPr>
              <a:t>　</a:t>
            </a:r>
            <a:r>
              <a:rPr lang="ja-JP" altLang="en-US" sz="1500" b="1">
                <a:latin typeface="ＭＳ ゴシック" panose="020B0609070205080204" pitchFamily="49" charset="-128"/>
                <a:ea typeface="ＭＳ ゴシック" panose="020B0609070205080204" pitchFamily="49" charset="-128"/>
              </a:rPr>
              <a:t>・</a:t>
            </a:r>
            <a:r>
              <a:rPr lang="ja-JP" altLang="en-US" sz="1500">
                <a:latin typeface="ＭＳ ゴシック" panose="020B0609070205080204" pitchFamily="49" charset="-128"/>
                <a:ea typeface="ＭＳ ゴシック" panose="020B0609070205080204" pitchFamily="49" charset="-128"/>
              </a:rPr>
              <a:t>消火器の無償提供</a:t>
            </a:r>
            <a:endParaRPr kumimoji="1" lang="en-US" altLang="ja-JP" sz="1500">
              <a:latin typeface="ＭＳ ゴシック" panose="020B0609070205080204" pitchFamily="49" charset="-128"/>
              <a:ea typeface="ＭＳ ゴシック" panose="020B0609070205080204" pitchFamily="49" charset="-128"/>
            </a:endParaRPr>
          </a:p>
          <a:p>
            <a:endParaRPr kumimoji="1" lang="en-US" altLang="ja-JP" sz="1500">
              <a:latin typeface="ＭＳ ゴシック" panose="020B0609070205080204" pitchFamily="49" charset="-128"/>
              <a:ea typeface="ＭＳ ゴシック" panose="020B0609070205080204" pitchFamily="49" charset="-128"/>
            </a:endParaRPr>
          </a:p>
        </p:txBody>
      </p:sp>
      <p:sp>
        <p:nvSpPr>
          <p:cNvPr id="12" name="テキスト ボックス 11"/>
          <p:cNvSpPr txBox="1"/>
          <p:nvPr/>
        </p:nvSpPr>
        <p:spPr>
          <a:xfrm>
            <a:off x="89908" y="1112688"/>
            <a:ext cx="6673796" cy="5265591"/>
          </a:xfrm>
          <a:prstGeom prst="rect">
            <a:avLst/>
          </a:prstGeom>
          <a:solidFill>
            <a:schemeClr val="accent4">
              <a:lumMod val="20000"/>
              <a:lumOff val="80000"/>
            </a:schemeClr>
          </a:solidFill>
          <a:ln w="28575">
            <a:solidFill>
              <a:schemeClr val="accent2"/>
            </a:solidFill>
          </a:ln>
        </p:spPr>
        <p:txBody>
          <a:bodyPr wrap="square" rtlCol="0">
            <a:noAutofit/>
          </a:bodyPr>
          <a:lstStyle/>
          <a:p>
            <a:endParaRPr lang="en-US" altLang="ja-JP" sz="1400" u="sng">
              <a:latin typeface="ＭＳ ゴシック" panose="020B0609070205080204" pitchFamily="49" charset="-128"/>
              <a:ea typeface="ＭＳ ゴシック" panose="020B0609070205080204" pitchFamily="49" charset="-128"/>
            </a:endParaRPr>
          </a:p>
          <a:p>
            <a:r>
              <a:rPr lang="ja-JP" altLang="en-US" sz="1500" b="1" u="sng">
                <a:latin typeface="ＭＳ ゴシック" panose="020B0609070205080204" pitchFamily="49" charset="-128"/>
                <a:ea typeface="ＭＳ ゴシック" panose="020B0609070205080204" pitchFamily="49" charset="-128"/>
              </a:rPr>
              <a:t>１．減税・減免　３団体</a:t>
            </a:r>
            <a:endParaRPr lang="en-US" altLang="ja-JP" sz="1400" b="1">
              <a:latin typeface="ＭＳ ゴシック" panose="020B0609070205080204" pitchFamily="49" charset="-128"/>
              <a:ea typeface="ＭＳ ゴシック" panose="020B0609070205080204" pitchFamily="49" charset="-128"/>
            </a:endParaRPr>
          </a:p>
          <a:p>
            <a:r>
              <a:rPr kumimoji="1" lang="ja-JP" altLang="en-US" sz="1500">
                <a:latin typeface="ＭＳ ゴシック" panose="020B0609070205080204" pitchFamily="49" charset="-128"/>
                <a:ea typeface="ＭＳ ゴシック" panose="020B0609070205080204" pitchFamily="49" charset="-128"/>
              </a:rPr>
              <a:t>　・法人事業税等の</a:t>
            </a:r>
            <a:r>
              <a:rPr lang="ja-JP" altLang="en-US" sz="1500">
                <a:latin typeface="ＭＳ ゴシック" panose="020B0609070205080204" pitchFamily="49" charset="-128"/>
                <a:ea typeface="ＭＳ ゴシック" panose="020B0609070205080204" pitchFamily="49" charset="-128"/>
              </a:rPr>
              <a:t>減税・</a:t>
            </a:r>
            <a:r>
              <a:rPr kumimoji="1" lang="ja-JP" altLang="en-US" sz="1500">
                <a:latin typeface="ＭＳ ゴシック" panose="020B0609070205080204" pitchFamily="49" charset="-128"/>
                <a:ea typeface="ＭＳ ゴシック" panose="020B0609070205080204" pitchFamily="49" charset="-128"/>
              </a:rPr>
              <a:t>減免　</a:t>
            </a:r>
            <a:endParaRPr kumimoji="1" lang="en-US" altLang="ja-JP" sz="1500">
              <a:latin typeface="ＭＳ ゴシック" panose="020B0609070205080204" pitchFamily="49" charset="-128"/>
              <a:ea typeface="ＭＳ ゴシック" panose="020B0609070205080204" pitchFamily="49" charset="-128"/>
            </a:endParaRPr>
          </a:p>
          <a:p>
            <a:r>
              <a:rPr lang="ja-JP" altLang="en-US" sz="1500">
                <a:latin typeface="ＭＳ ゴシック" panose="020B0609070205080204" pitchFamily="49" charset="-128"/>
                <a:ea typeface="ＭＳ ゴシック" panose="020B0609070205080204" pitchFamily="49" charset="-128"/>
              </a:rPr>
              <a:t>　　</a:t>
            </a:r>
            <a:r>
              <a:rPr kumimoji="1" lang="ja-JP" altLang="en-US" sz="1500">
                <a:latin typeface="ＭＳ ゴシック" panose="020B0609070205080204" pitchFamily="49" charset="-128"/>
                <a:ea typeface="ＭＳ ゴシック" panose="020B0609070205080204" pitchFamily="49" charset="-128"/>
              </a:rPr>
              <a:t>減税限度額　</a:t>
            </a:r>
            <a:r>
              <a:rPr kumimoji="1" lang="en-US" altLang="ja-JP" sz="1500">
                <a:latin typeface="ＭＳ ゴシック" panose="020B0609070205080204" pitchFamily="49" charset="-128"/>
                <a:ea typeface="ＭＳ ゴシック" panose="020B0609070205080204" pitchFamily="49" charset="-128"/>
              </a:rPr>
              <a:t>100</a:t>
            </a:r>
            <a:r>
              <a:rPr kumimoji="1" lang="ja-JP" altLang="en-US" sz="1500">
                <a:latin typeface="ＭＳ ゴシック" panose="020B0609070205080204" pitchFamily="49" charset="-128"/>
                <a:ea typeface="ＭＳ ゴシック" panose="020B0609070205080204" pitchFamily="49" charset="-128"/>
              </a:rPr>
              <a:t>万円（</a:t>
            </a:r>
            <a:r>
              <a:rPr kumimoji="1" lang="ja-JP" altLang="en-US" sz="1500" u="sng">
                <a:latin typeface="ＭＳ ゴシック" panose="020B0609070205080204" pitchFamily="49" charset="-128"/>
                <a:ea typeface="ＭＳ ゴシック" panose="020B0609070205080204" pitchFamily="49" charset="-128"/>
              </a:rPr>
              <a:t>長野県</a:t>
            </a:r>
            <a:r>
              <a:rPr kumimoji="1" lang="ja-JP" altLang="en-US" sz="1500">
                <a:latin typeface="ＭＳ ゴシック" panose="020B0609070205080204" pitchFamily="49" charset="-128"/>
                <a:ea typeface="ＭＳ ゴシック" panose="020B0609070205080204" pitchFamily="49" charset="-128"/>
              </a:rPr>
              <a:t>）</a:t>
            </a:r>
            <a:endParaRPr kumimoji="1" lang="en-US" altLang="ja-JP" sz="1500">
              <a:latin typeface="ＭＳ ゴシック" panose="020B0609070205080204" pitchFamily="49" charset="-128"/>
              <a:ea typeface="ＭＳ ゴシック" panose="020B0609070205080204" pitchFamily="49" charset="-128"/>
            </a:endParaRPr>
          </a:p>
          <a:p>
            <a:r>
              <a:rPr lang="ja-JP" altLang="en-US" sz="1500">
                <a:latin typeface="ＭＳ ゴシック" panose="020B0609070205080204" pitchFamily="49" charset="-128"/>
                <a:ea typeface="ＭＳ ゴシック" panose="020B0609070205080204" pitchFamily="49" charset="-128"/>
              </a:rPr>
              <a:t>　　            </a:t>
            </a:r>
            <a:r>
              <a:rPr kumimoji="1" lang="en-US" altLang="ja-JP" sz="1500">
                <a:latin typeface="ＭＳ ゴシック" panose="020B0609070205080204" pitchFamily="49" charset="-128"/>
                <a:ea typeface="ＭＳ ゴシック" panose="020B0609070205080204" pitchFamily="49" charset="-128"/>
              </a:rPr>
              <a:t>100</a:t>
            </a:r>
            <a:r>
              <a:rPr kumimoji="1" lang="ja-JP" altLang="en-US" sz="1500">
                <a:latin typeface="ＭＳ ゴシック" panose="020B0609070205080204" pitchFamily="49" charset="-128"/>
                <a:ea typeface="ＭＳ ゴシック" panose="020B0609070205080204" pitchFamily="49" charset="-128"/>
              </a:rPr>
              <a:t>万円（一定の要件の場合</a:t>
            </a:r>
            <a:r>
              <a:rPr kumimoji="1" lang="en-US" altLang="ja-JP" sz="1500">
                <a:latin typeface="ＭＳ ゴシック" panose="020B0609070205080204" pitchFamily="49" charset="-128"/>
                <a:ea typeface="ＭＳ ゴシック" panose="020B0609070205080204" pitchFamily="49" charset="-128"/>
              </a:rPr>
              <a:t>200</a:t>
            </a:r>
            <a:r>
              <a:rPr kumimoji="1" lang="ja-JP" altLang="en-US" sz="1500">
                <a:latin typeface="ＭＳ ゴシック" panose="020B0609070205080204" pitchFamily="49" charset="-128"/>
                <a:ea typeface="ＭＳ ゴシック" panose="020B0609070205080204" pitchFamily="49" charset="-128"/>
              </a:rPr>
              <a:t>万円）（</a:t>
            </a:r>
            <a:r>
              <a:rPr kumimoji="1" lang="ja-JP" altLang="en-US" sz="1500" u="sng">
                <a:latin typeface="ＭＳ ゴシック" panose="020B0609070205080204" pitchFamily="49" charset="-128"/>
                <a:ea typeface="ＭＳ ゴシック" panose="020B0609070205080204" pitchFamily="49" charset="-128"/>
              </a:rPr>
              <a:t>岐阜県</a:t>
            </a:r>
            <a:r>
              <a:rPr kumimoji="1" lang="ja-JP" altLang="en-US" sz="1500">
                <a:latin typeface="ＭＳ ゴシック" panose="020B0609070205080204" pitchFamily="49" charset="-128"/>
                <a:ea typeface="ＭＳ ゴシック" panose="020B0609070205080204" pitchFamily="49" charset="-128"/>
              </a:rPr>
              <a:t>）</a:t>
            </a:r>
            <a:endParaRPr kumimoji="1" lang="en-US" altLang="ja-JP" sz="1500">
              <a:latin typeface="ＭＳ ゴシック" panose="020B0609070205080204" pitchFamily="49" charset="-128"/>
              <a:ea typeface="ＭＳ ゴシック" panose="020B0609070205080204" pitchFamily="49" charset="-128"/>
            </a:endParaRPr>
          </a:p>
          <a:p>
            <a:r>
              <a:rPr lang="ja-JP" altLang="en-US" sz="1500">
                <a:latin typeface="ＭＳ ゴシック" panose="020B0609070205080204" pitchFamily="49" charset="-128"/>
                <a:ea typeface="ＭＳ ゴシック" panose="020B0609070205080204" pitchFamily="49" charset="-128"/>
              </a:rPr>
              <a:t>　　減免限度額  </a:t>
            </a:r>
            <a:r>
              <a:rPr lang="en-US" altLang="ja-JP" sz="1500">
                <a:latin typeface="ＭＳ ゴシック" panose="020B0609070205080204" pitchFamily="49" charset="-128"/>
                <a:ea typeface="ＭＳ ゴシック" panose="020B0609070205080204" pitchFamily="49" charset="-128"/>
              </a:rPr>
              <a:t>100</a:t>
            </a:r>
            <a:r>
              <a:rPr lang="ja-JP" altLang="en-US" sz="1500">
                <a:latin typeface="ＭＳ ゴシック" panose="020B0609070205080204" pitchFamily="49" charset="-128"/>
                <a:ea typeface="ＭＳ ゴシック" panose="020B0609070205080204" pitchFamily="49" charset="-128"/>
              </a:rPr>
              <a:t>万円（</a:t>
            </a:r>
            <a:r>
              <a:rPr lang="ja-JP" altLang="en-US" sz="1500" u="sng">
                <a:latin typeface="ＭＳ ゴシック" panose="020B0609070205080204" pitchFamily="49" charset="-128"/>
                <a:ea typeface="ＭＳ ゴシック" panose="020B0609070205080204" pitchFamily="49" charset="-128"/>
              </a:rPr>
              <a:t>静岡県</a:t>
            </a:r>
            <a:r>
              <a:rPr lang="ja-JP" altLang="en-US" sz="1500">
                <a:latin typeface="ＭＳ ゴシック" panose="020B0609070205080204" pitchFamily="49" charset="-128"/>
                <a:ea typeface="ＭＳ ゴシック" panose="020B0609070205080204" pitchFamily="49" charset="-128"/>
              </a:rPr>
              <a:t>）</a:t>
            </a:r>
            <a:endParaRPr lang="en-US" altLang="ja-JP" sz="1500">
              <a:latin typeface="ＭＳ ゴシック" panose="020B0609070205080204" pitchFamily="49" charset="-128"/>
              <a:ea typeface="ＭＳ ゴシック" panose="020B0609070205080204" pitchFamily="49" charset="-128"/>
            </a:endParaRPr>
          </a:p>
          <a:p>
            <a:endParaRPr lang="en-US" altLang="ja-JP" sz="800" u="sng">
              <a:latin typeface="+mj-ea"/>
              <a:ea typeface="+mj-ea"/>
            </a:endParaRPr>
          </a:p>
          <a:p>
            <a:r>
              <a:rPr lang="ja-JP" altLang="en-US" sz="1500" b="1" u="sng">
                <a:latin typeface="ＭＳ ゴシック" panose="020B0609070205080204" pitchFamily="49" charset="-128"/>
                <a:ea typeface="ＭＳ ゴシック" panose="020B0609070205080204" pitchFamily="49" charset="-128"/>
              </a:rPr>
              <a:t>２．金融　８団体</a:t>
            </a:r>
            <a:endParaRPr lang="en-US" altLang="ja-JP" sz="1400" b="1">
              <a:latin typeface="ＭＳ ゴシック" panose="020B0609070205080204" pitchFamily="49" charset="-128"/>
              <a:ea typeface="ＭＳ ゴシック" panose="020B0609070205080204" pitchFamily="49" charset="-128"/>
            </a:endParaRPr>
          </a:p>
          <a:p>
            <a:r>
              <a:rPr lang="ja-JP" altLang="en-US" sz="1500">
                <a:latin typeface="ＭＳ ゴシック" panose="020B0609070205080204" pitchFamily="49" charset="-128"/>
                <a:ea typeface="ＭＳ ゴシック" panose="020B0609070205080204" pitchFamily="49" charset="-128"/>
              </a:rPr>
              <a:t>　・県制度融資信用保証料割引（</a:t>
            </a:r>
            <a:r>
              <a:rPr lang="ja-JP" altLang="en-US" sz="1500" u="sng">
                <a:latin typeface="ＭＳ ゴシック" panose="020B0609070205080204" pitchFamily="49" charset="-128"/>
                <a:ea typeface="ＭＳ ゴシック" panose="020B0609070205080204" pitchFamily="49" charset="-128"/>
              </a:rPr>
              <a:t>宮城県</a:t>
            </a:r>
            <a:r>
              <a:rPr lang="ja-JP" altLang="en-US" sz="1500">
                <a:latin typeface="ＭＳ ゴシック" panose="020B0609070205080204" pitchFamily="49" charset="-128"/>
                <a:ea typeface="ＭＳ ゴシック" panose="020B0609070205080204" pitchFamily="49" charset="-128"/>
              </a:rPr>
              <a:t>、福島県、</a:t>
            </a:r>
            <a:r>
              <a:rPr lang="ja-JP" altLang="en-US" sz="1500" u="sng">
                <a:latin typeface="ＭＳ ゴシック" panose="020B0609070205080204" pitchFamily="49" charset="-128"/>
                <a:ea typeface="ＭＳ ゴシック" panose="020B0609070205080204" pitchFamily="49" charset="-128"/>
              </a:rPr>
              <a:t>山梨県</a:t>
            </a:r>
            <a:r>
              <a:rPr lang="ja-JP" altLang="en-US" sz="1500">
                <a:latin typeface="ＭＳ ゴシック" panose="020B0609070205080204" pitchFamily="49" charset="-128"/>
                <a:ea typeface="ＭＳ ゴシック" panose="020B0609070205080204" pitchFamily="49" charset="-128"/>
              </a:rPr>
              <a:t>、</a:t>
            </a:r>
            <a:r>
              <a:rPr lang="ja-JP" altLang="en-US" sz="1500" u="sng">
                <a:latin typeface="ＭＳ ゴシック" panose="020B0609070205080204" pitchFamily="49" charset="-128"/>
                <a:ea typeface="ＭＳ ゴシック" panose="020B0609070205080204" pitchFamily="49" charset="-128"/>
              </a:rPr>
              <a:t>三重県</a:t>
            </a:r>
            <a:r>
              <a:rPr lang="ja-JP" altLang="en-US" sz="1500">
                <a:latin typeface="ＭＳ ゴシック" panose="020B0609070205080204" pitchFamily="49" charset="-128"/>
                <a:ea typeface="ＭＳ ゴシック" panose="020B0609070205080204" pitchFamily="49" charset="-128"/>
              </a:rPr>
              <a:t>）</a:t>
            </a:r>
          </a:p>
          <a:p>
            <a:r>
              <a:rPr lang="ja-JP" altLang="en-US" sz="1500">
                <a:latin typeface="ＭＳ ゴシック" panose="020B0609070205080204" pitchFamily="49" charset="-128"/>
                <a:ea typeface="ＭＳ ゴシック" panose="020B0609070205080204" pitchFamily="49" charset="-128"/>
              </a:rPr>
              <a:t>　・中小企業振興資金における貸付利率の優遇（</a:t>
            </a:r>
            <a:r>
              <a:rPr lang="ja-JP" altLang="en-US" sz="1500" u="sng">
                <a:latin typeface="ＭＳ ゴシック" panose="020B0609070205080204" pitchFamily="49" charset="-128"/>
                <a:ea typeface="ＭＳ ゴシック" panose="020B0609070205080204" pitchFamily="49" charset="-128"/>
              </a:rPr>
              <a:t>長野県</a:t>
            </a:r>
            <a:r>
              <a:rPr lang="ja-JP" altLang="en-US" sz="1500">
                <a:latin typeface="ＭＳ ゴシック" panose="020B0609070205080204" pitchFamily="49" charset="-128"/>
                <a:ea typeface="ＭＳ ゴシック" panose="020B0609070205080204" pitchFamily="49" charset="-128"/>
              </a:rPr>
              <a:t>、京都府、宮崎県）</a:t>
            </a:r>
          </a:p>
          <a:p>
            <a:r>
              <a:rPr lang="ja-JP" altLang="en-US" sz="1500">
                <a:latin typeface="ＭＳ ゴシック" panose="020B0609070205080204" pitchFamily="49" charset="-128"/>
                <a:ea typeface="ＭＳ ゴシック" panose="020B0609070205080204" pitchFamily="49" charset="-128"/>
              </a:rPr>
              <a:t>　・中小企業制度融資（</a:t>
            </a:r>
            <a:r>
              <a:rPr lang="ja-JP" altLang="en-US" sz="1500" u="sng">
                <a:latin typeface="ＭＳ ゴシック" panose="020B0609070205080204" pitchFamily="49" charset="-128"/>
                <a:ea typeface="ＭＳ ゴシック" panose="020B0609070205080204" pitchFamily="49" charset="-128"/>
              </a:rPr>
              <a:t>山梨県</a:t>
            </a:r>
            <a:r>
              <a:rPr lang="ja-JP" altLang="en-US" sz="1500">
                <a:latin typeface="ＭＳ ゴシック" panose="020B0609070205080204" pitchFamily="49" charset="-128"/>
                <a:ea typeface="ＭＳ ゴシック" panose="020B0609070205080204" pitchFamily="49" charset="-128"/>
              </a:rPr>
              <a:t>、島根県）</a:t>
            </a:r>
          </a:p>
          <a:p>
            <a:endParaRPr kumimoji="1" lang="en-US" altLang="ja-JP" sz="800">
              <a:latin typeface="+mj-ea"/>
              <a:ea typeface="+mj-ea"/>
            </a:endParaRPr>
          </a:p>
          <a:p>
            <a:r>
              <a:rPr lang="ja-JP" altLang="en-US" sz="1500" b="1" u="sng">
                <a:latin typeface="ＭＳ ゴシック" panose="020B0609070205080204" pitchFamily="49" charset="-128"/>
                <a:ea typeface="ＭＳ ゴシック" panose="020B0609070205080204" pitchFamily="49" charset="-128"/>
              </a:rPr>
              <a:t>３．入札　２４団体</a:t>
            </a:r>
            <a:endParaRPr lang="en-US" altLang="ja-JP" sz="1400" b="1">
              <a:latin typeface="ＭＳ ゴシック" panose="020B0609070205080204" pitchFamily="49" charset="-128"/>
              <a:ea typeface="ＭＳ ゴシック" panose="020B0609070205080204" pitchFamily="49" charset="-128"/>
            </a:endParaRPr>
          </a:p>
          <a:p>
            <a:r>
              <a:rPr lang="ja-JP" altLang="en-US" sz="1500">
                <a:latin typeface="ＭＳ ゴシック" panose="020B0609070205080204" pitchFamily="49" charset="-128"/>
                <a:ea typeface="ＭＳ ゴシック" panose="020B0609070205080204" pitchFamily="49" charset="-128"/>
              </a:rPr>
              <a:t>　・入札参加資格の加点　・総合評価落札方式の加点　など</a:t>
            </a:r>
            <a:endParaRPr lang="en-US" altLang="ja-JP" sz="1500">
              <a:latin typeface="ＭＳ ゴシック" panose="020B0609070205080204" pitchFamily="49" charset="-128"/>
              <a:ea typeface="ＭＳ ゴシック" panose="020B0609070205080204" pitchFamily="49" charset="-128"/>
            </a:endParaRPr>
          </a:p>
          <a:p>
            <a:r>
              <a:rPr kumimoji="1" lang="ja-JP" altLang="en-US" sz="1500">
                <a:latin typeface="ＭＳ ゴシック" panose="020B0609070205080204" pitchFamily="49" charset="-128"/>
                <a:ea typeface="ＭＳ ゴシック" panose="020B0609070205080204" pitchFamily="49" charset="-128"/>
              </a:rPr>
              <a:t>　　</a:t>
            </a:r>
            <a:r>
              <a:rPr kumimoji="1" lang="zh-TW" altLang="en-US" sz="1400">
                <a:latin typeface="ＭＳ ゴシック" panose="020B0609070205080204" pitchFamily="49" charset="-128"/>
                <a:ea typeface="ＭＳ ゴシック" panose="020B0609070205080204" pitchFamily="49" charset="-128"/>
              </a:rPr>
              <a:t> （青森県、</a:t>
            </a:r>
            <a:r>
              <a:rPr kumimoji="1" lang="zh-TW" altLang="en-US" sz="1400" u="sng">
                <a:latin typeface="ＭＳ ゴシック" panose="020B0609070205080204" pitchFamily="49" charset="-128"/>
                <a:ea typeface="ＭＳ ゴシック" panose="020B0609070205080204" pitchFamily="49" charset="-128"/>
              </a:rPr>
              <a:t>宮城県</a:t>
            </a:r>
            <a:r>
              <a:rPr kumimoji="1" lang="zh-TW" altLang="en-US" sz="1400">
                <a:latin typeface="ＭＳ ゴシック" panose="020B0609070205080204" pitchFamily="49" charset="-128"/>
                <a:ea typeface="ＭＳ ゴシック" panose="020B0609070205080204" pitchFamily="49" charset="-128"/>
              </a:rPr>
              <a:t>、山形県、群馬県、埼玉県、東京都、神奈川県、</a:t>
            </a:r>
            <a:r>
              <a:rPr kumimoji="1" lang="zh-TW" altLang="en-US" sz="1400" u="sng">
                <a:latin typeface="ＭＳ ゴシック" panose="020B0609070205080204" pitchFamily="49" charset="-128"/>
                <a:ea typeface="ＭＳ ゴシック" panose="020B0609070205080204" pitchFamily="49" charset="-128"/>
              </a:rPr>
              <a:t>新潟県</a:t>
            </a:r>
            <a:r>
              <a:rPr kumimoji="1" lang="ja-JP" altLang="en-US" sz="1400">
                <a:latin typeface="ＭＳ ゴシック" panose="020B0609070205080204" pitchFamily="49" charset="-128"/>
                <a:ea typeface="ＭＳ ゴシック" panose="020B0609070205080204" pitchFamily="49" charset="-128"/>
              </a:rPr>
              <a:t>、</a:t>
            </a:r>
            <a:endParaRPr kumimoji="1" lang="en-US" altLang="ja-JP" sz="1400">
              <a:latin typeface="ＭＳ ゴシック" panose="020B0609070205080204" pitchFamily="49" charset="-128"/>
              <a:ea typeface="ＭＳ ゴシック" panose="020B0609070205080204" pitchFamily="49" charset="-128"/>
            </a:endParaRPr>
          </a:p>
          <a:p>
            <a:r>
              <a:rPr kumimoji="1" lang="ja-JP" altLang="en-US" sz="1400">
                <a:latin typeface="ＭＳ ゴシック" panose="020B0609070205080204" pitchFamily="49" charset="-128"/>
                <a:ea typeface="ＭＳ ゴシック" panose="020B0609070205080204" pitchFamily="49" charset="-128"/>
              </a:rPr>
              <a:t>　　　 </a:t>
            </a:r>
            <a:r>
              <a:rPr kumimoji="1" lang="zh-TW" altLang="en-US" sz="1400" u="sng">
                <a:latin typeface="ＭＳ ゴシック" panose="020B0609070205080204" pitchFamily="49" charset="-128"/>
                <a:ea typeface="ＭＳ ゴシック" panose="020B0609070205080204" pitchFamily="49" charset="-128"/>
              </a:rPr>
              <a:t>富山県</a:t>
            </a:r>
            <a:r>
              <a:rPr kumimoji="1" lang="zh-TW" altLang="en-US" sz="1400">
                <a:latin typeface="ＭＳ ゴシック" panose="020B0609070205080204" pitchFamily="49" charset="-128"/>
                <a:ea typeface="ＭＳ ゴシック" panose="020B0609070205080204" pitchFamily="49" charset="-128"/>
              </a:rPr>
              <a:t>、</a:t>
            </a:r>
            <a:r>
              <a:rPr kumimoji="1" lang="zh-TW" altLang="en-US" sz="1400" u="sng">
                <a:latin typeface="ＭＳ ゴシック" panose="020B0609070205080204" pitchFamily="49" charset="-128"/>
                <a:ea typeface="ＭＳ ゴシック" panose="020B0609070205080204" pitchFamily="49" charset="-128"/>
              </a:rPr>
              <a:t>石川県</a:t>
            </a:r>
            <a:r>
              <a:rPr kumimoji="1" lang="zh-TW" altLang="en-US" sz="1400">
                <a:latin typeface="ＭＳ ゴシック" panose="020B0609070205080204" pitchFamily="49" charset="-128"/>
                <a:ea typeface="ＭＳ ゴシック" panose="020B0609070205080204" pitchFamily="49" charset="-128"/>
              </a:rPr>
              <a:t>、</a:t>
            </a:r>
            <a:r>
              <a:rPr kumimoji="1" lang="zh-TW" altLang="en-US" sz="1400" u="sng">
                <a:latin typeface="ＭＳ ゴシック" panose="020B0609070205080204" pitchFamily="49" charset="-128"/>
                <a:ea typeface="ＭＳ ゴシック" panose="020B0609070205080204" pitchFamily="49" charset="-128"/>
              </a:rPr>
              <a:t>山梨県</a:t>
            </a:r>
            <a:r>
              <a:rPr kumimoji="1" lang="zh-TW" altLang="en-US" sz="1400">
                <a:latin typeface="ＭＳ ゴシック" panose="020B0609070205080204" pitchFamily="49" charset="-128"/>
                <a:ea typeface="ＭＳ ゴシック" panose="020B0609070205080204" pitchFamily="49" charset="-128"/>
              </a:rPr>
              <a:t>、</a:t>
            </a:r>
            <a:r>
              <a:rPr kumimoji="1" lang="zh-TW" altLang="en-US" sz="1400" u="sng">
                <a:latin typeface="ＭＳ ゴシック" panose="020B0609070205080204" pitchFamily="49" charset="-128"/>
                <a:ea typeface="ＭＳ ゴシック" panose="020B0609070205080204" pitchFamily="49" charset="-128"/>
              </a:rPr>
              <a:t>長野県</a:t>
            </a:r>
            <a:r>
              <a:rPr kumimoji="1" lang="zh-TW" altLang="en-US" sz="1400">
                <a:latin typeface="ＭＳ ゴシック" panose="020B0609070205080204" pitchFamily="49" charset="-128"/>
                <a:ea typeface="ＭＳ ゴシック" panose="020B0609070205080204" pitchFamily="49" charset="-128"/>
              </a:rPr>
              <a:t>、</a:t>
            </a:r>
            <a:r>
              <a:rPr kumimoji="1" lang="zh-TW" altLang="en-US" sz="1400" u="sng">
                <a:latin typeface="ＭＳ ゴシック" panose="020B0609070205080204" pitchFamily="49" charset="-128"/>
                <a:ea typeface="ＭＳ ゴシック" panose="020B0609070205080204" pitchFamily="49" charset="-128"/>
              </a:rPr>
              <a:t>静岡県</a:t>
            </a:r>
            <a:r>
              <a:rPr kumimoji="1" lang="zh-TW" altLang="en-US" sz="1400">
                <a:latin typeface="ＭＳ ゴシック" panose="020B0609070205080204" pitchFamily="49" charset="-128"/>
                <a:ea typeface="ＭＳ ゴシック" panose="020B0609070205080204" pitchFamily="49" charset="-128"/>
              </a:rPr>
              <a:t>、</a:t>
            </a:r>
            <a:r>
              <a:rPr kumimoji="1" lang="zh-TW" altLang="en-US" sz="1400" u="sng">
                <a:latin typeface="ＭＳ ゴシック" panose="020B0609070205080204" pitchFamily="49" charset="-128"/>
                <a:ea typeface="ＭＳ ゴシック" panose="020B0609070205080204" pitchFamily="49" charset="-128"/>
              </a:rPr>
              <a:t>三重県</a:t>
            </a:r>
            <a:r>
              <a:rPr kumimoji="1" lang="zh-TW" altLang="en-US" sz="1400">
                <a:latin typeface="ＭＳ ゴシック" panose="020B0609070205080204" pitchFamily="49" charset="-128"/>
                <a:ea typeface="ＭＳ ゴシック" panose="020B0609070205080204" pitchFamily="49" charset="-128"/>
              </a:rPr>
              <a:t>、</a:t>
            </a:r>
            <a:r>
              <a:rPr kumimoji="1" lang="zh-TW" altLang="en-US" sz="1400" u="sng">
                <a:latin typeface="ＭＳ ゴシック" panose="020B0609070205080204" pitchFamily="49" charset="-128"/>
                <a:ea typeface="ＭＳ ゴシック" panose="020B0609070205080204" pitchFamily="49" charset="-128"/>
              </a:rPr>
              <a:t>京都府</a:t>
            </a:r>
            <a:r>
              <a:rPr kumimoji="1" lang="zh-TW" altLang="en-US" sz="1400">
                <a:latin typeface="ＭＳ ゴシック" panose="020B0609070205080204" pitchFamily="49" charset="-128"/>
                <a:ea typeface="ＭＳ ゴシック" panose="020B0609070205080204" pitchFamily="49" charset="-128"/>
              </a:rPr>
              <a:t>、</a:t>
            </a:r>
            <a:r>
              <a:rPr kumimoji="1" lang="zh-TW" altLang="en-US" sz="1400" u="sng">
                <a:latin typeface="ＭＳ ゴシック" panose="020B0609070205080204" pitchFamily="49" charset="-128"/>
                <a:ea typeface="ＭＳ ゴシック" panose="020B0609070205080204" pitchFamily="49" charset="-128"/>
              </a:rPr>
              <a:t>島根県</a:t>
            </a:r>
            <a:r>
              <a:rPr kumimoji="1" lang="zh-TW" altLang="en-US" sz="1400">
                <a:latin typeface="ＭＳ ゴシック" panose="020B0609070205080204" pitchFamily="49" charset="-128"/>
                <a:ea typeface="ＭＳ ゴシック" panose="020B0609070205080204" pitchFamily="49" charset="-128"/>
              </a:rPr>
              <a:t>、</a:t>
            </a:r>
            <a:endParaRPr kumimoji="1" lang="en-US" altLang="zh-TW" sz="1400">
              <a:latin typeface="ＭＳ ゴシック" panose="020B0609070205080204" pitchFamily="49" charset="-128"/>
              <a:ea typeface="ＭＳ ゴシック" panose="020B0609070205080204" pitchFamily="49" charset="-128"/>
            </a:endParaRPr>
          </a:p>
          <a:p>
            <a:r>
              <a:rPr lang="ja-JP" altLang="en-US" sz="1400">
                <a:latin typeface="ＭＳ ゴシック" panose="020B0609070205080204" pitchFamily="49" charset="-128"/>
                <a:ea typeface="ＭＳ ゴシック" panose="020B0609070205080204" pitchFamily="49" charset="-128"/>
              </a:rPr>
              <a:t>　　　 </a:t>
            </a:r>
            <a:r>
              <a:rPr kumimoji="1" lang="zh-TW" altLang="en-US" sz="1400" u="sng">
                <a:latin typeface="ＭＳ ゴシック" panose="020B0609070205080204" pitchFamily="49" charset="-128"/>
                <a:ea typeface="ＭＳ ゴシック" panose="020B0609070205080204" pitchFamily="49" charset="-128"/>
              </a:rPr>
              <a:t>広島県</a:t>
            </a:r>
            <a:r>
              <a:rPr kumimoji="1" lang="zh-TW" altLang="en-US" sz="1400">
                <a:latin typeface="ＭＳ ゴシック" panose="020B0609070205080204" pitchFamily="49" charset="-128"/>
                <a:ea typeface="ＭＳ ゴシック" panose="020B0609070205080204" pitchFamily="49" charset="-128"/>
              </a:rPr>
              <a:t>、</a:t>
            </a:r>
            <a:r>
              <a:rPr kumimoji="1" lang="zh-TW" altLang="en-US" sz="1400" u="sng">
                <a:latin typeface="ＭＳ ゴシック" panose="020B0609070205080204" pitchFamily="49" charset="-128"/>
                <a:ea typeface="ＭＳ ゴシック" panose="020B0609070205080204" pitchFamily="49" charset="-128"/>
              </a:rPr>
              <a:t>山口県</a:t>
            </a:r>
            <a:r>
              <a:rPr kumimoji="1" lang="zh-TW" altLang="en-US" sz="1400">
                <a:latin typeface="ＭＳ ゴシック" panose="020B0609070205080204" pitchFamily="49" charset="-128"/>
                <a:ea typeface="ＭＳ ゴシック" panose="020B0609070205080204" pitchFamily="49" charset="-128"/>
              </a:rPr>
              <a:t>、</a:t>
            </a:r>
            <a:r>
              <a:rPr kumimoji="1" lang="zh-TW" altLang="en-US" sz="1400" u="sng">
                <a:latin typeface="ＭＳ ゴシック" panose="020B0609070205080204" pitchFamily="49" charset="-128"/>
                <a:ea typeface="ＭＳ ゴシック" panose="020B0609070205080204" pitchFamily="49" charset="-128"/>
              </a:rPr>
              <a:t>徳島県</a:t>
            </a:r>
            <a:r>
              <a:rPr kumimoji="1" lang="zh-TW" altLang="en-US" sz="1400">
                <a:latin typeface="ＭＳ ゴシック" panose="020B0609070205080204" pitchFamily="49" charset="-128"/>
                <a:ea typeface="ＭＳ ゴシック" panose="020B0609070205080204" pitchFamily="49" charset="-128"/>
              </a:rPr>
              <a:t>、高知県、</a:t>
            </a:r>
            <a:r>
              <a:rPr kumimoji="1" lang="zh-TW" altLang="en-US" sz="1400" u="sng">
                <a:latin typeface="ＭＳ ゴシック" panose="020B0609070205080204" pitchFamily="49" charset="-128"/>
                <a:ea typeface="ＭＳ ゴシック" panose="020B0609070205080204" pitchFamily="49" charset="-128"/>
              </a:rPr>
              <a:t>福岡県</a:t>
            </a:r>
            <a:r>
              <a:rPr kumimoji="1" lang="zh-TW" altLang="en-US" sz="1400">
                <a:latin typeface="ＭＳ ゴシック" panose="020B0609070205080204" pitchFamily="49" charset="-128"/>
                <a:ea typeface="ＭＳ ゴシック" panose="020B0609070205080204" pitchFamily="49" charset="-128"/>
              </a:rPr>
              <a:t>、</a:t>
            </a:r>
            <a:r>
              <a:rPr kumimoji="1" lang="zh-TW" altLang="en-US" sz="1400" u="sng">
                <a:latin typeface="ＭＳ ゴシック" panose="020B0609070205080204" pitchFamily="49" charset="-128"/>
                <a:ea typeface="ＭＳ ゴシック" panose="020B0609070205080204" pitchFamily="49" charset="-128"/>
              </a:rPr>
              <a:t>長崎県</a:t>
            </a:r>
            <a:r>
              <a:rPr kumimoji="1" lang="zh-TW" altLang="en-US" sz="1400">
                <a:latin typeface="ＭＳ ゴシック" panose="020B0609070205080204" pitchFamily="49" charset="-128"/>
                <a:ea typeface="ＭＳ ゴシック" panose="020B0609070205080204" pitchFamily="49" charset="-128"/>
              </a:rPr>
              <a:t>、熊本県、</a:t>
            </a:r>
            <a:r>
              <a:rPr kumimoji="1" lang="zh-TW" altLang="en-US" sz="1400" u="sng">
                <a:latin typeface="ＭＳ ゴシック" panose="020B0609070205080204" pitchFamily="49" charset="-128"/>
                <a:ea typeface="ＭＳ ゴシック" panose="020B0609070205080204" pitchFamily="49" charset="-128"/>
              </a:rPr>
              <a:t>宮崎県</a:t>
            </a:r>
            <a:r>
              <a:rPr kumimoji="1" lang="zh-TW" altLang="en-US" sz="1400">
                <a:latin typeface="ＭＳ ゴシック" panose="020B0609070205080204" pitchFamily="49" charset="-128"/>
                <a:ea typeface="ＭＳ ゴシック" panose="020B0609070205080204" pitchFamily="49" charset="-128"/>
              </a:rPr>
              <a:t>）</a:t>
            </a:r>
            <a:endParaRPr kumimoji="1" lang="en-US" altLang="zh-TW" sz="1400">
              <a:latin typeface="ＭＳ ゴシック" panose="020B0609070205080204" pitchFamily="49" charset="-128"/>
              <a:ea typeface="ＭＳ ゴシック" panose="020B0609070205080204" pitchFamily="49" charset="-128"/>
            </a:endParaRPr>
          </a:p>
          <a:p>
            <a:endParaRPr lang="en-US" altLang="ja-JP" sz="800">
              <a:latin typeface="+mj-ea"/>
              <a:ea typeface="+mj-ea"/>
            </a:endParaRPr>
          </a:p>
          <a:p>
            <a:r>
              <a:rPr lang="ja-JP" altLang="en-US" sz="1500" b="1" u="sng">
                <a:latin typeface="ＭＳ ゴシック" panose="020B0609070205080204" pitchFamily="49" charset="-128"/>
                <a:ea typeface="ＭＳ ゴシック" panose="020B0609070205080204" pitchFamily="49" charset="-128"/>
              </a:rPr>
              <a:t>４．その他　１９団体</a:t>
            </a:r>
            <a:endParaRPr lang="en-US" altLang="ja-JP" sz="1400" b="1">
              <a:latin typeface="ＭＳ ゴシック" panose="020B0609070205080204" pitchFamily="49" charset="-128"/>
              <a:ea typeface="ＭＳ ゴシック" panose="020B0609070205080204" pitchFamily="49" charset="-128"/>
            </a:endParaRPr>
          </a:p>
          <a:p>
            <a:r>
              <a:rPr lang="ja-JP" altLang="en-US" sz="1500">
                <a:latin typeface="ＭＳ ゴシック" panose="020B0609070205080204" pitchFamily="49" charset="-128"/>
                <a:ea typeface="ＭＳ ゴシック" panose="020B0609070205080204" pitchFamily="49" charset="-128"/>
              </a:rPr>
              <a:t>　・消防団員雇用貢献企業報奨金制度（</a:t>
            </a:r>
            <a:r>
              <a:rPr lang="ja-JP" altLang="en-US" sz="1500" u="sng">
                <a:latin typeface="ＭＳ ゴシック" panose="020B0609070205080204" pitchFamily="49" charset="-128"/>
                <a:ea typeface="ＭＳ ゴシック" panose="020B0609070205080204" pitchFamily="49" charset="-128"/>
              </a:rPr>
              <a:t>岐阜県</a:t>
            </a:r>
            <a:r>
              <a:rPr lang="ja-JP" altLang="en-US" sz="1500">
                <a:latin typeface="ＭＳ ゴシック" panose="020B0609070205080204" pitchFamily="49" charset="-128"/>
                <a:ea typeface="ＭＳ ゴシック" panose="020B0609070205080204" pitchFamily="49" charset="-128"/>
              </a:rPr>
              <a:t>）</a:t>
            </a:r>
            <a:endParaRPr lang="en-US" altLang="ja-JP" sz="1500">
              <a:latin typeface="ＭＳ ゴシック" panose="020B0609070205080204" pitchFamily="49" charset="-128"/>
              <a:ea typeface="ＭＳ ゴシック" panose="020B0609070205080204" pitchFamily="49" charset="-128"/>
            </a:endParaRPr>
          </a:p>
          <a:p>
            <a:r>
              <a:rPr kumimoji="1" lang="ja-JP" altLang="en-US" sz="1500">
                <a:latin typeface="ＭＳ ゴシック" panose="020B0609070205080204" pitchFamily="49" charset="-128"/>
                <a:ea typeface="ＭＳ ゴシック" panose="020B0609070205080204" pitchFamily="49" charset="-128"/>
              </a:rPr>
              <a:t>　・</a:t>
            </a:r>
            <a:r>
              <a:rPr lang="ja-JP" altLang="en-US" sz="1500">
                <a:latin typeface="ＭＳ ゴシック" panose="020B0609070205080204" pitchFamily="49" charset="-128"/>
                <a:ea typeface="ＭＳ ゴシック" panose="020B0609070205080204" pitchFamily="49" charset="-128"/>
              </a:rPr>
              <a:t>表彰制度</a:t>
            </a:r>
            <a:endParaRPr lang="en-US" altLang="ja-JP" sz="1500">
              <a:latin typeface="ＭＳ ゴシック" panose="020B0609070205080204" pitchFamily="49" charset="-128"/>
              <a:ea typeface="ＭＳ ゴシック" panose="020B0609070205080204" pitchFamily="49" charset="-128"/>
            </a:endParaRPr>
          </a:p>
          <a:p>
            <a:r>
              <a:rPr kumimoji="1" lang="ja-JP" altLang="en-US" sz="1500">
                <a:latin typeface="ＭＳ ゴシック" panose="020B0609070205080204" pitchFamily="49" charset="-128"/>
                <a:ea typeface="ＭＳ ゴシック" panose="020B0609070205080204" pitchFamily="49" charset="-128"/>
              </a:rPr>
              <a:t>　　</a:t>
            </a:r>
            <a:r>
              <a:rPr kumimoji="1" lang="ja-JP" altLang="en-US" sz="1400">
                <a:latin typeface="ＭＳ ゴシック" panose="020B0609070205080204" pitchFamily="49" charset="-128"/>
                <a:ea typeface="ＭＳ ゴシック" panose="020B0609070205080204" pitchFamily="49" charset="-128"/>
              </a:rPr>
              <a:t>（</a:t>
            </a:r>
            <a:r>
              <a:rPr kumimoji="1" lang="zh-TW" altLang="en-US" sz="1400" u="sng">
                <a:latin typeface="ＭＳ ゴシック" panose="020B0609070205080204" pitchFamily="49" charset="-128"/>
                <a:ea typeface="ＭＳ ゴシック" panose="020B0609070205080204" pitchFamily="49" charset="-128"/>
              </a:rPr>
              <a:t>宮城県</a:t>
            </a:r>
            <a:r>
              <a:rPr kumimoji="1" lang="zh-TW" altLang="en-US" sz="1400">
                <a:latin typeface="ＭＳ ゴシック" panose="020B0609070205080204" pitchFamily="49" charset="-128"/>
                <a:ea typeface="ＭＳ ゴシック" panose="020B0609070205080204" pitchFamily="49" charset="-128"/>
              </a:rPr>
              <a:t>、秋田県、千葉県、</a:t>
            </a:r>
            <a:r>
              <a:rPr kumimoji="1" lang="zh-TW" altLang="en-US" sz="1400" u="sng">
                <a:latin typeface="ＭＳ ゴシック" panose="020B0609070205080204" pitchFamily="49" charset="-128"/>
                <a:ea typeface="ＭＳ ゴシック" panose="020B0609070205080204" pitchFamily="49" charset="-128"/>
              </a:rPr>
              <a:t>新潟県</a:t>
            </a:r>
            <a:r>
              <a:rPr kumimoji="1" lang="zh-TW" altLang="en-US" sz="1400">
                <a:latin typeface="ＭＳ ゴシック" panose="020B0609070205080204" pitchFamily="49" charset="-128"/>
                <a:ea typeface="ＭＳ ゴシック" panose="020B0609070205080204" pitchFamily="49" charset="-128"/>
              </a:rPr>
              <a:t>、</a:t>
            </a:r>
            <a:r>
              <a:rPr kumimoji="1" lang="zh-TW" altLang="en-US" sz="1400" u="sng">
                <a:latin typeface="ＭＳ ゴシック" panose="020B0609070205080204" pitchFamily="49" charset="-128"/>
                <a:ea typeface="ＭＳ ゴシック" panose="020B0609070205080204" pitchFamily="49" charset="-128"/>
              </a:rPr>
              <a:t>富山県</a:t>
            </a:r>
            <a:r>
              <a:rPr kumimoji="1" lang="zh-TW" altLang="en-US" sz="1400">
                <a:latin typeface="ＭＳ ゴシック" panose="020B0609070205080204" pitchFamily="49" charset="-128"/>
                <a:ea typeface="ＭＳ ゴシック" panose="020B0609070205080204" pitchFamily="49" charset="-128"/>
              </a:rPr>
              <a:t>、</a:t>
            </a:r>
            <a:r>
              <a:rPr kumimoji="1" lang="zh-TW" altLang="en-US" sz="1400" u="sng">
                <a:latin typeface="ＭＳ ゴシック" panose="020B0609070205080204" pitchFamily="49" charset="-128"/>
                <a:ea typeface="ＭＳ ゴシック" panose="020B0609070205080204" pitchFamily="49" charset="-128"/>
              </a:rPr>
              <a:t>石川県</a:t>
            </a:r>
            <a:r>
              <a:rPr kumimoji="1" lang="zh-TW" altLang="en-US" sz="1400">
                <a:latin typeface="ＭＳ ゴシック" panose="020B0609070205080204" pitchFamily="49" charset="-128"/>
                <a:ea typeface="ＭＳ ゴシック" panose="020B0609070205080204" pitchFamily="49" charset="-128"/>
              </a:rPr>
              <a:t>、福井県、</a:t>
            </a:r>
            <a:r>
              <a:rPr kumimoji="1" lang="zh-TW" altLang="en-US" sz="1400" u="sng">
                <a:latin typeface="ＭＳ ゴシック" panose="020B0609070205080204" pitchFamily="49" charset="-128"/>
                <a:ea typeface="ＭＳ ゴシック" panose="020B0609070205080204" pitchFamily="49" charset="-128"/>
              </a:rPr>
              <a:t>山梨県</a:t>
            </a:r>
            <a:r>
              <a:rPr kumimoji="1" lang="zh-TW" altLang="en-US" sz="1400">
                <a:latin typeface="ＭＳ ゴシック" panose="020B0609070205080204" pitchFamily="49" charset="-128"/>
                <a:ea typeface="ＭＳ ゴシック" panose="020B0609070205080204" pitchFamily="49" charset="-128"/>
              </a:rPr>
              <a:t>、</a:t>
            </a:r>
            <a:endParaRPr kumimoji="1" lang="en-US" altLang="zh-TW" sz="1400">
              <a:latin typeface="ＭＳ ゴシック" panose="020B0609070205080204" pitchFamily="49" charset="-128"/>
              <a:ea typeface="ＭＳ ゴシック" panose="020B0609070205080204" pitchFamily="49" charset="-128"/>
            </a:endParaRPr>
          </a:p>
          <a:p>
            <a:r>
              <a:rPr lang="ja-JP" altLang="en-US" sz="1400">
                <a:latin typeface="ＭＳ ゴシック" panose="020B0609070205080204" pitchFamily="49" charset="-128"/>
                <a:ea typeface="ＭＳ ゴシック" panose="020B0609070205080204" pitchFamily="49" charset="-128"/>
              </a:rPr>
              <a:t>　　　</a:t>
            </a:r>
            <a:r>
              <a:rPr kumimoji="1" lang="zh-TW" altLang="en-US" sz="1400" u="sng">
                <a:latin typeface="ＭＳ ゴシック" panose="020B0609070205080204" pitchFamily="49" charset="-128"/>
                <a:ea typeface="ＭＳ ゴシック" panose="020B0609070205080204" pitchFamily="49" charset="-128"/>
              </a:rPr>
              <a:t>長野県</a:t>
            </a:r>
            <a:r>
              <a:rPr kumimoji="1" lang="zh-TW" altLang="en-US" sz="1400">
                <a:latin typeface="ＭＳ ゴシック" panose="020B0609070205080204" pitchFamily="49" charset="-128"/>
                <a:ea typeface="ＭＳ ゴシック" panose="020B0609070205080204" pitchFamily="49" charset="-128"/>
              </a:rPr>
              <a:t>、</a:t>
            </a:r>
            <a:r>
              <a:rPr kumimoji="1" lang="zh-TW" altLang="en-US" sz="1400" u="sng">
                <a:latin typeface="ＭＳ ゴシック" panose="020B0609070205080204" pitchFamily="49" charset="-128"/>
                <a:ea typeface="ＭＳ ゴシック" panose="020B0609070205080204" pitchFamily="49" charset="-128"/>
              </a:rPr>
              <a:t>三重県</a:t>
            </a:r>
            <a:r>
              <a:rPr kumimoji="1" lang="zh-TW" altLang="en-US" sz="1400">
                <a:latin typeface="ＭＳ ゴシック" panose="020B0609070205080204" pitchFamily="49" charset="-128"/>
                <a:ea typeface="ＭＳ ゴシック" panose="020B0609070205080204" pitchFamily="49" charset="-128"/>
              </a:rPr>
              <a:t>、兵庫県、</a:t>
            </a:r>
            <a:r>
              <a:rPr kumimoji="1" lang="zh-TW" altLang="en-US" sz="1400" u="sng">
                <a:latin typeface="ＭＳ ゴシック" panose="020B0609070205080204" pitchFamily="49" charset="-128"/>
                <a:ea typeface="ＭＳ ゴシック" panose="020B0609070205080204" pitchFamily="49" charset="-128"/>
              </a:rPr>
              <a:t>広島県</a:t>
            </a:r>
            <a:r>
              <a:rPr kumimoji="1" lang="zh-TW" altLang="en-US" sz="1400">
                <a:latin typeface="ＭＳ ゴシック" panose="020B0609070205080204" pitchFamily="49" charset="-128"/>
                <a:ea typeface="ＭＳ ゴシック" panose="020B0609070205080204" pitchFamily="49" charset="-128"/>
              </a:rPr>
              <a:t>、</a:t>
            </a:r>
            <a:r>
              <a:rPr kumimoji="1" lang="zh-TW" altLang="en-US" sz="1400" u="sng">
                <a:latin typeface="ＭＳ ゴシック" panose="020B0609070205080204" pitchFamily="49" charset="-128"/>
                <a:ea typeface="ＭＳ ゴシック" panose="020B0609070205080204" pitchFamily="49" charset="-128"/>
              </a:rPr>
              <a:t>山口県</a:t>
            </a:r>
            <a:r>
              <a:rPr kumimoji="1" lang="zh-TW" altLang="en-US" sz="1400">
                <a:latin typeface="ＭＳ ゴシック" panose="020B0609070205080204" pitchFamily="49" charset="-128"/>
                <a:ea typeface="ＭＳ ゴシック" panose="020B0609070205080204" pitchFamily="49" charset="-128"/>
              </a:rPr>
              <a:t>、</a:t>
            </a:r>
            <a:r>
              <a:rPr kumimoji="1" lang="zh-TW" altLang="en-US" sz="1400" u="sng">
                <a:latin typeface="ＭＳ ゴシック" panose="020B0609070205080204" pitchFamily="49" charset="-128"/>
                <a:ea typeface="ＭＳ ゴシック" panose="020B0609070205080204" pitchFamily="49" charset="-128"/>
              </a:rPr>
              <a:t>徳島県</a:t>
            </a:r>
            <a:r>
              <a:rPr kumimoji="1" lang="zh-TW" altLang="en-US" sz="1400">
                <a:latin typeface="ＭＳ ゴシック" panose="020B0609070205080204" pitchFamily="49" charset="-128"/>
                <a:ea typeface="ＭＳ ゴシック" panose="020B0609070205080204" pitchFamily="49" charset="-128"/>
              </a:rPr>
              <a:t>、愛媛県、</a:t>
            </a:r>
            <a:r>
              <a:rPr kumimoji="1" lang="zh-TW" altLang="en-US" sz="1400" u="sng">
                <a:latin typeface="ＭＳ ゴシック" panose="020B0609070205080204" pitchFamily="49" charset="-128"/>
                <a:ea typeface="ＭＳ ゴシック" panose="020B0609070205080204" pitchFamily="49" charset="-128"/>
              </a:rPr>
              <a:t>福岡県</a:t>
            </a:r>
            <a:r>
              <a:rPr kumimoji="1" lang="zh-TW" altLang="en-US" sz="1400">
                <a:latin typeface="ＭＳ ゴシック" panose="020B0609070205080204" pitchFamily="49" charset="-128"/>
                <a:ea typeface="ＭＳ ゴシック" panose="020B0609070205080204" pitchFamily="49" charset="-128"/>
              </a:rPr>
              <a:t>、</a:t>
            </a:r>
            <a:endParaRPr kumimoji="1" lang="en-US" altLang="zh-TW" sz="1400">
              <a:latin typeface="ＭＳ ゴシック" panose="020B0609070205080204" pitchFamily="49" charset="-128"/>
              <a:ea typeface="ＭＳ ゴシック" panose="020B0609070205080204" pitchFamily="49" charset="-128"/>
            </a:endParaRPr>
          </a:p>
          <a:p>
            <a:r>
              <a:rPr lang="ja-JP" altLang="en-US" sz="1400">
                <a:latin typeface="ＭＳ ゴシック" panose="020B0609070205080204" pitchFamily="49" charset="-128"/>
                <a:ea typeface="ＭＳ ゴシック" panose="020B0609070205080204" pitchFamily="49" charset="-128"/>
              </a:rPr>
              <a:t>　　　</a:t>
            </a:r>
            <a:r>
              <a:rPr kumimoji="1" lang="zh-TW" altLang="en-US" sz="1400">
                <a:latin typeface="ＭＳ ゴシック" panose="020B0609070205080204" pitchFamily="49" charset="-128"/>
                <a:ea typeface="ＭＳ ゴシック" panose="020B0609070205080204" pitchFamily="49" charset="-128"/>
              </a:rPr>
              <a:t>佐賀県、</a:t>
            </a:r>
            <a:r>
              <a:rPr kumimoji="1" lang="zh-TW" altLang="en-US" sz="1400" u="sng">
                <a:latin typeface="ＭＳ ゴシック" panose="020B0609070205080204" pitchFamily="49" charset="-128"/>
                <a:ea typeface="ＭＳ ゴシック" panose="020B0609070205080204" pitchFamily="49" charset="-128"/>
              </a:rPr>
              <a:t>長崎県</a:t>
            </a:r>
            <a:r>
              <a:rPr kumimoji="1" lang="ja-JP" altLang="en-US" sz="1400">
                <a:latin typeface="ＭＳ ゴシック" panose="020B0609070205080204" pitchFamily="49" charset="-128"/>
                <a:ea typeface="ＭＳ ゴシック" panose="020B0609070205080204" pitchFamily="49" charset="-128"/>
              </a:rPr>
              <a:t>）</a:t>
            </a:r>
            <a:endParaRPr kumimoji="1" lang="en-US" altLang="ja-JP" sz="1500">
              <a:latin typeface="ＭＳ ゴシック" panose="020B0609070205080204" pitchFamily="49" charset="-128"/>
              <a:ea typeface="ＭＳ ゴシック" panose="020B0609070205080204" pitchFamily="49" charset="-128"/>
            </a:endParaRPr>
          </a:p>
        </p:txBody>
      </p:sp>
      <p:sp>
        <p:nvSpPr>
          <p:cNvPr id="7" name="テキスト ボックス 6"/>
          <p:cNvSpPr txBox="1"/>
          <p:nvPr/>
        </p:nvSpPr>
        <p:spPr>
          <a:xfrm>
            <a:off x="53484" y="928022"/>
            <a:ext cx="2134131" cy="369332"/>
          </a:xfrm>
          <a:prstGeom prst="rect">
            <a:avLst/>
          </a:prstGeom>
          <a:ln w="28575">
            <a:solidFill>
              <a:schemeClr val="accent2"/>
            </a:solidFill>
          </a:ln>
        </p:spPr>
        <p:style>
          <a:lnRef idx="1">
            <a:schemeClr val="accent4"/>
          </a:lnRef>
          <a:fillRef idx="2">
            <a:schemeClr val="accent4"/>
          </a:fillRef>
          <a:effectRef idx="1">
            <a:schemeClr val="accent4"/>
          </a:effectRef>
          <a:fontRef idx="minor">
            <a:schemeClr val="dk1"/>
          </a:fontRef>
        </p:style>
        <p:txBody>
          <a:bodyPr wrap="square" rtlCol="0">
            <a:spAutoFit/>
          </a:bodyPr>
          <a:lstStyle/>
          <a:p>
            <a:r>
              <a:rPr kumimoji="1" lang="ja-JP" altLang="en-US" b="1">
                <a:latin typeface="+mn-ea"/>
              </a:rPr>
              <a:t>都道府県　</a:t>
            </a:r>
            <a:r>
              <a:rPr lang="ja-JP" altLang="en-US" b="1">
                <a:latin typeface="+mn-ea"/>
              </a:rPr>
              <a:t>３２</a:t>
            </a:r>
            <a:r>
              <a:rPr kumimoji="1" lang="ja-JP" altLang="en-US" b="1">
                <a:latin typeface="+mn-ea"/>
              </a:rPr>
              <a:t>団体</a:t>
            </a:r>
            <a:endParaRPr kumimoji="1" lang="ja-JP" altLang="en-US" sz="1400" b="1">
              <a:latin typeface="+mn-ea"/>
            </a:endParaRPr>
          </a:p>
        </p:txBody>
      </p:sp>
      <p:sp>
        <p:nvSpPr>
          <p:cNvPr id="8" name="テキスト ボックス 7">
            <a:extLst>
              <a:ext uri="{FF2B5EF4-FFF2-40B4-BE49-F238E27FC236}">
                <a16:creationId xmlns:a16="http://schemas.microsoft.com/office/drawing/2014/main" id="{4A516D02-E516-46CF-9DC5-977075858253}"/>
              </a:ext>
            </a:extLst>
          </p:cNvPr>
          <p:cNvSpPr txBox="1"/>
          <p:nvPr/>
        </p:nvSpPr>
        <p:spPr>
          <a:xfrm>
            <a:off x="53484" y="6518049"/>
            <a:ext cx="2134131" cy="369332"/>
          </a:xfrm>
          <a:prstGeom prst="rect">
            <a:avLst/>
          </a:prstGeom>
          <a:ln w="19050">
            <a:solidFill>
              <a:srgbClr val="00B050"/>
            </a:solidFill>
          </a:ln>
        </p:spPr>
        <p:style>
          <a:lnRef idx="1">
            <a:schemeClr val="accent6"/>
          </a:lnRef>
          <a:fillRef idx="2">
            <a:schemeClr val="accent6"/>
          </a:fillRef>
          <a:effectRef idx="1">
            <a:schemeClr val="accent6"/>
          </a:effectRef>
          <a:fontRef idx="minor">
            <a:schemeClr val="dk1"/>
          </a:fontRef>
        </p:style>
        <p:txBody>
          <a:bodyPr wrap="square" rtlCol="0">
            <a:spAutoFit/>
          </a:bodyPr>
          <a:lstStyle/>
          <a:p>
            <a:r>
              <a:rPr kumimoji="1" lang="ja-JP" altLang="en-US" b="1">
                <a:latin typeface="+mn-ea"/>
              </a:rPr>
              <a:t>市町村　</a:t>
            </a:r>
            <a:r>
              <a:rPr lang="ja-JP" altLang="en-US" b="1">
                <a:latin typeface="+mn-ea"/>
              </a:rPr>
              <a:t>４４６</a:t>
            </a:r>
            <a:r>
              <a:rPr kumimoji="1" lang="ja-JP" altLang="en-US" b="1">
                <a:latin typeface="+mn-ea"/>
              </a:rPr>
              <a:t>団体</a:t>
            </a:r>
            <a:endParaRPr kumimoji="1" lang="ja-JP" altLang="en-US" sz="1400" b="1">
              <a:latin typeface="+mn-ea"/>
            </a:endParaRPr>
          </a:p>
        </p:txBody>
      </p:sp>
      <p:sp>
        <p:nvSpPr>
          <p:cNvPr id="3" name="テキスト ボックス 2">
            <a:extLst>
              <a:ext uri="{FF2B5EF4-FFF2-40B4-BE49-F238E27FC236}">
                <a16:creationId xmlns:a16="http://schemas.microsoft.com/office/drawing/2014/main" id="{0C3D9D42-34E7-4233-A1BB-F97AD4E6A2CA}"/>
              </a:ext>
            </a:extLst>
          </p:cNvPr>
          <p:cNvSpPr txBox="1"/>
          <p:nvPr/>
        </p:nvSpPr>
        <p:spPr>
          <a:xfrm>
            <a:off x="4863241" y="757454"/>
            <a:ext cx="2026509" cy="307777"/>
          </a:xfrm>
          <a:prstGeom prst="rect">
            <a:avLst/>
          </a:prstGeom>
          <a:noFill/>
        </p:spPr>
        <p:txBody>
          <a:bodyPr wrap="square" rtlCol="0">
            <a:spAutoFit/>
          </a:bodyPr>
          <a:lstStyle/>
          <a:p>
            <a:r>
              <a:rPr kumimoji="1" lang="ja-JP" altLang="en-US" sz="1400"/>
              <a:t>（令和７年４月１日現在）</a:t>
            </a:r>
            <a:endParaRPr kumimoji="1" lang="en-US" altLang="ja-JP" sz="1400"/>
          </a:p>
        </p:txBody>
      </p:sp>
      <p:sp>
        <p:nvSpPr>
          <p:cNvPr id="4" name="テキスト ボックス 14">
            <a:extLst>
              <a:ext uri="{FF2B5EF4-FFF2-40B4-BE49-F238E27FC236}">
                <a16:creationId xmlns:a16="http://schemas.microsoft.com/office/drawing/2014/main" id="{6D9861D3-7C2D-FA9C-93E9-C41127E36AAC}"/>
              </a:ext>
            </a:extLst>
          </p:cNvPr>
          <p:cNvSpPr txBox="1">
            <a:spLocks noChangeArrowheads="1"/>
          </p:cNvSpPr>
          <p:nvPr/>
        </p:nvSpPr>
        <p:spPr bwMode="auto">
          <a:xfrm>
            <a:off x="4863241" y="1262303"/>
            <a:ext cx="1876144" cy="338554"/>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kumimoji="1" sz="2000" b="1">
                <a:solidFill>
                  <a:schemeClr val="tx1"/>
                </a:solidFill>
                <a:latin typeface="Times New Roman" pitchFamily="18" charset="0"/>
                <a:ea typeface="ＭＳ Ｐゴシック" charset="-128"/>
              </a:defRPr>
            </a:lvl1pPr>
            <a:lvl2pPr marL="742950" indent="-285750" eaLnBrk="0" hangingPunct="0">
              <a:defRPr kumimoji="1" sz="2000" b="1">
                <a:solidFill>
                  <a:schemeClr val="tx1"/>
                </a:solidFill>
                <a:latin typeface="Times New Roman" pitchFamily="18" charset="0"/>
                <a:ea typeface="ＭＳ Ｐゴシック" charset="-128"/>
              </a:defRPr>
            </a:lvl2pPr>
            <a:lvl3pPr marL="1143000" indent="-228600" eaLnBrk="0" hangingPunct="0">
              <a:defRPr kumimoji="1" sz="2000" b="1">
                <a:solidFill>
                  <a:schemeClr val="tx1"/>
                </a:solidFill>
                <a:latin typeface="Times New Roman" pitchFamily="18" charset="0"/>
                <a:ea typeface="ＭＳ Ｐゴシック" charset="-128"/>
              </a:defRPr>
            </a:lvl3pPr>
            <a:lvl4pPr marL="1600200" indent="-228600" eaLnBrk="0" hangingPunct="0">
              <a:defRPr kumimoji="1" sz="2000" b="1">
                <a:solidFill>
                  <a:schemeClr val="tx1"/>
                </a:solidFill>
                <a:latin typeface="Times New Roman" pitchFamily="18" charset="0"/>
                <a:ea typeface="ＭＳ Ｐゴシック" charset="-128"/>
              </a:defRPr>
            </a:lvl4pPr>
            <a:lvl5pPr marL="2057400" indent="-228600" eaLnBrk="0" hangingPunct="0">
              <a:defRPr kumimoji="1" sz="2000" b="1">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000" b="1">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000" b="1">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000" b="1">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000" b="1">
                <a:solidFill>
                  <a:schemeClr val="tx1"/>
                </a:solidFill>
                <a:latin typeface="Times New Roman" pitchFamily="18" charset="0"/>
                <a:ea typeface="ＭＳ Ｐゴシック" charset="-128"/>
              </a:defRPr>
            </a:lvl9pPr>
          </a:lstStyle>
          <a:p>
            <a:pPr defTabSz="908689" eaLnBrk="1" fontAlgn="base" hangingPunct="1">
              <a:spcBef>
                <a:spcPct val="0"/>
              </a:spcBef>
              <a:spcAft>
                <a:spcPct val="0"/>
              </a:spcAft>
              <a:defRPr/>
            </a:pPr>
            <a:r>
              <a:rPr lang="en-US" altLang="ja-JP" sz="1600">
                <a:solidFill>
                  <a:srgbClr val="000000"/>
                </a:solidFill>
                <a:latin typeface="ＭＳ Ｐゴシック" panose="020B0600070205080204" pitchFamily="50" charset="-128"/>
                <a:ea typeface="ＭＳ Ｐゴシック" panose="020B0600070205080204" pitchFamily="50" charset="-128"/>
              </a:rPr>
              <a:t>※</a:t>
            </a:r>
            <a:r>
              <a:rPr lang="ja-JP" altLang="en-US" sz="1600">
                <a:solidFill>
                  <a:srgbClr val="000000"/>
                </a:solidFill>
                <a:latin typeface="ＭＳ Ｐゴシック" panose="020B0600070205080204" pitchFamily="50" charset="-128"/>
                <a:ea typeface="ＭＳ Ｐゴシック" panose="020B0600070205080204" pitchFamily="50" charset="-128"/>
              </a:rPr>
              <a:t>重複団体は下線　</a:t>
            </a:r>
            <a:endParaRPr lang="en-US" altLang="ja-JP">
              <a:solidFill>
                <a:srgbClr val="000000"/>
              </a:solidFill>
              <a:latin typeface="ＭＳ Ｐゴシック" panose="020B0600070205080204" pitchFamily="50" charset="-128"/>
              <a:ea typeface="ＭＳ Ｐゴシック" panose="020B0600070205080204" pitchFamily="50" charset="-128"/>
            </a:endParaRPr>
          </a:p>
        </p:txBody>
      </p:sp>
      <p:sp>
        <p:nvSpPr>
          <p:cNvPr id="5" name="テキスト ボックス 14">
            <a:extLst>
              <a:ext uri="{FF2B5EF4-FFF2-40B4-BE49-F238E27FC236}">
                <a16:creationId xmlns:a16="http://schemas.microsoft.com/office/drawing/2014/main" id="{F69E901B-0EC7-19E2-79E9-DAEFE5C285E6}"/>
              </a:ext>
            </a:extLst>
          </p:cNvPr>
          <p:cNvSpPr txBox="1">
            <a:spLocks noChangeArrowheads="1"/>
          </p:cNvSpPr>
          <p:nvPr/>
        </p:nvSpPr>
        <p:spPr bwMode="auto">
          <a:xfrm>
            <a:off x="5182932" y="6846323"/>
            <a:ext cx="1556454" cy="338554"/>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kumimoji="1" sz="2000" b="1">
                <a:solidFill>
                  <a:schemeClr val="tx1"/>
                </a:solidFill>
                <a:latin typeface="Times New Roman" pitchFamily="18" charset="0"/>
                <a:ea typeface="ＭＳ Ｐゴシック" charset="-128"/>
              </a:defRPr>
            </a:lvl1pPr>
            <a:lvl2pPr marL="742950" indent="-285750" eaLnBrk="0" hangingPunct="0">
              <a:defRPr kumimoji="1" sz="2000" b="1">
                <a:solidFill>
                  <a:schemeClr val="tx1"/>
                </a:solidFill>
                <a:latin typeface="Times New Roman" pitchFamily="18" charset="0"/>
                <a:ea typeface="ＭＳ Ｐゴシック" charset="-128"/>
              </a:defRPr>
            </a:lvl2pPr>
            <a:lvl3pPr marL="1143000" indent="-228600" eaLnBrk="0" hangingPunct="0">
              <a:defRPr kumimoji="1" sz="2000" b="1">
                <a:solidFill>
                  <a:schemeClr val="tx1"/>
                </a:solidFill>
                <a:latin typeface="Times New Roman" pitchFamily="18" charset="0"/>
                <a:ea typeface="ＭＳ Ｐゴシック" charset="-128"/>
              </a:defRPr>
            </a:lvl3pPr>
            <a:lvl4pPr marL="1600200" indent="-228600" eaLnBrk="0" hangingPunct="0">
              <a:defRPr kumimoji="1" sz="2000" b="1">
                <a:solidFill>
                  <a:schemeClr val="tx1"/>
                </a:solidFill>
                <a:latin typeface="Times New Roman" pitchFamily="18" charset="0"/>
                <a:ea typeface="ＭＳ Ｐゴシック" charset="-128"/>
              </a:defRPr>
            </a:lvl4pPr>
            <a:lvl5pPr marL="2057400" indent="-228600" eaLnBrk="0" hangingPunct="0">
              <a:defRPr kumimoji="1" sz="2000" b="1">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000" b="1">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000" b="1">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000" b="1">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000" b="1">
                <a:solidFill>
                  <a:schemeClr val="tx1"/>
                </a:solidFill>
                <a:latin typeface="Times New Roman" pitchFamily="18" charset="0"/>
                <a:ea typeface="ＭＳ Ｐゴシック" charset="-128"/>
              </a:defRPr>
            </a:lvl9pPr>
          </a:lstStyle>
          <a:p>
            <a:pPr defTabSz="908689" eaLnBrk="1" fontAlgn="base" hangingPunct="1">
              <a:spcBef>
                <a:spcPct val="0"/>
              </a:spcBef>
              <a:spcAft>
                <a:spcPct val="0"/>
              </a:spcAft>
              <a:defRPr/>
            </a:pPr>
            <a:r>
              <a:rPr lang="en-US" altLang="ja-JP" sz="1600">
                <a:solidFill>
                  <a:srgbClr val="000000"/>
                </a:solidFill>
                <a:latin typeface="ＭＳ Ｐゴシック" panose="020B0600070205080204" pitchFamily="50" charset="-128"/>
                <a:ea typeface="ＭＳ Ｐゴシック" panose="020B0600070205080204" pitchFamily="50" charset="-128"/>
              </a:rPr>
              <a:t>※</a:t>
            </a:r>
            <a:r>
              <a:rPr lang="ja-JP" altLang="en-US" sz="1600">
                <a:solidFill>
                  <a:srgbClr val="000000"/>
                </a:solidFill>
                <a:latin typeface="ＭＳ Ｐゴシック" panose="020B0600070205080204" pitchFamily="50" charset="-128"/>
                <a:ea typeface="ＭＳ Ｐゴシック" panose="020B0600070205080204" pitchFamily="50" charset="-128"/>
              </a:rPr>
              <a:t>重複</a:t>
            </a:r>
            <a:r>
              <a:rPr lang="en-US" altLang="ja-JP" sz="1600">
                <a:solidFill>
                  <a:srgbClr val="000000"/>
                </a:solidFill>
                <a:latin typeface="ＭＳ Ｐゴシック" panose="020B0600070205080204" pitchFamily="50" charset="-128"/>
                <a:ea typeface="ＭＳ Ｐゴシック" panose="020B0600070205080204" pitchFamily="50" charset="-128"/>
              </a:rPr>
              <a:t>33</a:t>
            </a:r>
            <a:r>
              <a:rPr lang="ja-JP" altLang="en-US" sz="1600">
                <a:solidFill>
                  <a:srgbClr val="000000"/>
                </a:solidFill>
                <a:latin typeface="ＭＳ Ｐゴシック" panose="020B0600070205080204" pitchFamily="50" charset="-128"/>
                <a:ea typeface="ＭＳ Ｐゴシック" panose="020B0600070205080204" pitchFamily="50" charset="-128"/>
              </a:rPr>
              <a:t>団体</a:t>
            </a:r>
            <a:endParaRPr lang="en-US" altLang="ja-JP">
              <a:solidFill>
                <a:srgbClr val="00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593774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テキスト ボックス 16">
            <a:extLst>
              <a:ext uri="{FF2B5EF4-FFF2-40B4-BE49-F238E27FC236}">
                <a16:creationId xmlns:a16="http://schemas.microsoft.com/office/drawing/2014/main" id="{E4D2399B-8E1C-455C-9DBC-60A36E0CA099}"/>
              </a:ext>
            </a:extLst>
          </p:cNvPr>
          <p:cNvSpPr txBox="1"/>
          <p:nvPr/>
        </p:nvSpPr>
        <p:spPr>
          <a:xfrm>
            <a:off x="93823" y="401907"/>
            <a:ext cx="1398377" cy="338554"/>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kumimoji="1" lang="ja-JP" altLang="en-US" sz="1600">
                <a:latin typeface="+mj-ea"/>
                <a:ea typeface="+mj-ea"/>
              </a:rPr>
              <a:t>１．</a:t>
            </a:r>
            <a:r>
              <a:rPr kumimoji="1" lang="ja-JP" altLang="en-US" sz="1600">
                <a:solidFill>
                  <a:srgbClr val="000000"/>
                </a:solidFill>
                <a:latin typeface="+mj-ea"/>
                <a:ea typeface="+mj-ea"/>
              </a:rPr>
              <a:t>減税・減免</a:t>
            </a:r>
          </a:p>
        </p:txBody>
      </p:sp>
      <p:grpSp>
        <p:nvGrpSpPr>
          <p:cNvPr id="23" name="グループ化 22">
            <a:extLst>
              <a:ext uri="{FF2B5EF4-FFF2-40B4-BE49-F238E27FC236}">
                <a16:creationId xmlns:a16="http://schemas.microsoft.com/office/drawing/2014/main" id="{ABDCA023-341C-4166-959D-B4B197B46CCF}"/>
              </a:ext>
            </a:extLst>
          </p:cNvPr>
          <p:cNvGrpSpPr/>
          <p:nvPr/>
        </p:nvGrpSpPr>
        <p:grpSpPr>
          <a:xfrm>
            <a:off x="93823" y="970340"/>
            <a:ext cx="6492795" cy="2239021"/>
            <a:chOff x="369448" y="1630253"/>
            <a:chExt cx="5016134" cy="1448374"/>
          </a:xfrm>
        </p:grpSpPr>
        <p:sp>
          <p:nvSpPr>
            <p:cNvPr id="24" name="テキスト ボックス 23">
              <a:extLst>
                <a:ext uri="{FF2B5EF4-FFF2-40B4-BE49-F238E27FC236}">
                  <a16:creationId xmlns:a16="http://schemas.microsoft.com/office/drawing/2014/main" id="{10BA32A3-3358-4EEA-8E0D-3CEC34A96648}"/>
                </a:ext>
              </a:extLst>
            </p:cNvPr>
            <p:cNvSpPr txBox="1"/>
            <p:nvPr/>
          </p:nvSpPr>
          <p:spPr>
            <a:xfrm>
              <a:off x="432041" y="1719977"/>
              <a:ext cx="4953541" cy="1358650"/>
            </a:xfrm>
            <a:prstGeom prst="rect">
              <a:avLst/>
            </a:prstGeom>
            <a:solidFill>
              <a:schemeClr val="accent4">
                <a:lumMod val="20000"/>
                <a:lumOff val="80000"/>
              </a:schemeClr>
            </a:solidFill>
            <a:ln w="12700">
              <a:solidFill>
                <a:schemeClr val="accent4"/>
              </a:solidFill>
            </a:ln>
          </p:spPr>
          <p:txBody>
            <a:bodyPr wrap="square" rtlCol="0">
              <a:noAutofit/>
            </a:bodyPr>
            <a:lstStyle/>
            <a:p>
              <a:endParaRPr lang="en-US" altLang="ja-JP" sz="1100" u="sng">
                <a:latin typeface="+mn-ea"/>
              </a:endParaRPr>
            </a:p>
            <a:p>
              <a:r>
                <a:rPr lang="ja-JP" altLang="en-US" sz="1100" u="sng">
                  <a:latin typeface="+mj-ea"/>
                  <a:ea typeface="+mj-ea"/>
                </a:rPr>
                <a:t>１．減税内容</a:t>
              </a:r>
              <a:r>
                <a:rPr lang="ja-JP" altLang="en-US" sz="1100">
                  <a:latin typeface="+mj-ea"/>
                  <a:ea typeface="+mj-ea"/>
                </a:rPr>
                <a:t>　（平成</a:t>
              </a:r>
              <a:r>
                <a:rPr lang="en-US" altLang="ja-JP" sz="1100">
                  <a:latin typeface="+mj-ea"/>
                  <a:ea typeface="+mj-ea"/>
                </a:rPr>
                <a:t>19</a:t>
              </a:r>
              <a:r>
                <a:rPr lang="ja-JP" altLang="en-US" sz="1100">
                  <a:latin typeface="+mj-ea"/>
                  <a:ea typeface="+mj-ea"/>
                </a:rPr>
                <a:t>年</a:t>
              </a:r>
              <a:r>
                <a:rPr lang="en-US" altLang="ja-JP" sz="1100">
                  <a:latin typeface="+mj-ea"/>
                  <a:ea typeface="+mj-ea"/>
                </a:rPr>
                <a:t>4</a:t>
              </a:r>
              <a:r>
                <a:rPr lang="ja-JP" altLang="en-US" sz="1100">
                  <a:latin typeface="+mj-ea"/>
                  <a:ea typeface="+mj-ea"/>
                </a:rPr>
                <a:t>月施行、令和７年３月一部改正）</a:t>
              </a:r>
            </a:p>
            <a:p>
              <a:r>
                <a:rPr lang="ja-JP" altLang="en-US" sz="1100">
                  <a:latin typeface="+mj-ea"/>
                  <a:ea typeface="+mj-ea"/>
                </a:rPr>
                <a:t>　法人事業税・個人事業税 ⇒ 税額の２分の１を減税（減税限度額：</a:t>
              </a:r>
              <a:r>
                <a:rPr lang="en-US" altLang="ja-JP" sz="1100">
                  <a:latin typeface="+mj-ea"/>
                  <a:ea typeface="+mj-ea"/>
                </a:rPr>
                <a:t>100</a:t>
              </a:r>
              <a:r>
                <a:rPr lang="ja-JP" altLang="en-US" sz="1100">
                  <a:latin typeface="+mj-ea"/>
                  <a:ea typeface="+mj-ea"/>
                </a:rPr>
                <a:t>万円）</a:t>
              </a:r>
            </a:p>
            <a:p>
              <a:endParaRPr lang="ja-JP" altLang="en-US" sz="800" u="sng">
                <a:latin typeface="+mj-ea"/>
                <a:ea typeface="+mj-ea"/>
              </a:endParaRPr>
            </a:p>
            <a:p>
              <a:r>
                <a:rPr lang="ja-JP" altLang="en-US" sz="1100" u="sng">
                  <a:latin typeface="+mj-ea"/>
                  <a:ea typeface="+mj-ea"/>
                </a:rPr>
                <a:t>２．対象となる法人・個人事業主</a:t>
              </a:r>
            </a:p>
            <a:p>
              <a:r>
                <a:rPr lang="ja-JP" altLang="en-US" sz="1100">
                  <a:latin typeface="+mj-ea"/>
                  <a:ea typeface="+mj-ea"/>
                </a:rPr>
                <a:t>　① 県内に事業所等を有し、かつ、すべての事業所等が表示制度の認定を受けているもの。</a:t>
              </a:r>
            </a:p>
            <a:p>
              <a:r>
                <a:rPr lang="ja-JP" altLang="en-US" sz="1100">
                  <a:latin typeface="+mj-ea"/>
                  <a:ea typeface="+mj-ea"/>
                </a:rPr>
                <a:t>　② 県内の事業所等における消防団員数が、資本金</a:t>
              </a:r>
              <a:r>
                <a:rPr lang="en-US" altLang="ja-JP" sz="1100">
                  <a:latin typeface="+mj-ea"/>
                  <a:ea typeface="+mj-ea"/>
                </a:rPr>
                <a:t>3,000</a:t>
              </a:r>
              <a:r>
                <a:rPr lang="ja-JP" altLang="en-US" sz="1100">
                  <a:latin typeface="+mj-ea"/>
                  <a:ea typeface="+mj-ea"/>
                </a:rPr>
                <a:t>万円以下の法人又は個人事業主は２人以上、</a:t>
              </a:r>
              <a:endParaRPr lang="en-US" altLang="ja-JP" sz="1100">
                <a:latin typeface="+mj-ea"/>
                <a:ea typeface="+mj-ea"/>
              </a:endParaRPr>
            </a:p>
            <a:p>
              <a:r>
                <a:rPr lang="ja-JP" altLang="en-US" sz="1100">
                  <a:latin typeface="+mj-ea"/>
                  <a:ea typeface="+mj-ea"/>
                </a:rPr>
                <a:t>　　　資本金</a:t>
              </a:r>
              <a:r>
                <a:rPr lang="en-US" altLang="ja-JP" sz="1100">
                  <a:latin typeface="+mj-ea"/>
                  <a:ea typeface="+mj-ea"/>
                </a:rPr>
                <a:t>3,000</a:t>
              </a:r>
              <a:r>
                <a:rPr lang="ja-JP" altLang="en-US" sz="1100">
                  <a:latin typeface="+mj-ea"/>
                  <a:ea typeface="+mj-ea"/>
                </a:rPr>
                <a:t>万円超１億円以下の法人は３人以上、資本金１億円超の法人は５人以上であること。</a:t>
              </a:r>
            </a:p>
            <a:p>
              <a:r>
                <a:rPr lang="ja-JP" altLang="en-US" sz="1100">
                  <a:latin typeface="+mj-ea"/>
                  <a:ea typeface="+mj-ea"/>
                </a:rPr>
                <a:t>　③ 消防団活動に対する配慮が規定された就業規則等が整備されていること。</a:t>
              </a:r>
            </a:p>
            <a:p>
              <a:endParaRPr lang="ja-JP" altLang="en-US" sz="800" u="sng">
                <a:latin typeface="+mj-ea"/>
                <a:ea typeface="+mj-ea"/>
              </a:endParaRPr>
            </a:p>
            <a:p>
              <a:r>
                <a:rPr lang="ja-JP" altLang="en-US" sz="1100" u="sng">
                  <a:latin typeface="+mj-ea"/>
                  <a:ea typeface="+mj-ea"/>
                </a:rPr>
                <a:t>３．適用実績</a:t>
              </a:r>
              <a:r>
                <a:rPr lang="ja-JP" altLang="en-US" sz="1100">
                  <a:latin typeface="+mj-ea"/>
                </a:rPr>
                <a:t>　（</a:t>
              </a:r>
              <a:r>
                <a:rPr lang="ja-JP" altLang="en-US" sz="1100">
                  <a:latin typeface="+mj-ea"/>
                  <a:ea typeface="+mj-ea"/>
                </a:rPr>
                <a:t>令和６年度）　</a:t>
              </a:r>
              <a:endParaRPr lang="en-US" altLang="ja-JP" sz="1100">
                <a:latin typeface="+mj-ea"/>
                <a:ea typeface="+mj-ea"/>
              </a:endParaRPr>
            </a:p>
            <a:p>
              <a:r>
                <a:rPr lang="ja-JP" altLang="en-US" sz="1100">
                  <a:latin typeface="+mj-ea"/>
                  <a:ea typeface="+mj-ea"/>
                </a:rPr>
                <a:t>　法人 </a:t>
              </a:r>
              <a:r>
                <a:rPr lang="en-US" altLang="ja-JP" sz="1100">
                  <a:latin typeface="+mj-ea"/>
                  <a:ea typeface="+mj-ea"/>
                </a:rPr>
                <a:t>65</a:t>
              </a:r>
              <a:r>
                <a:rPr lang="ja-JP" altLang="en-US" sz="1100">
                  <a:latin typeface="+mj-ea"/>
                  <a:ea typeface="+mj-ea"/>
                </a:rPr>
                <a:t>件 減免額 </a:t>
              </a:r>
              <a:r>
                <a:rPr lang="en-US" altLang="ja-JP" sz="1100">
                  <a:latin typeface="+mj-ea"/>
                  <a:ea typeface="+mj-ea"/>
                </a:rPr>
                <a:t>621</a:t>
              </a:r>
              <a:r>
                <a:rPr lang="ja-JP" altLang="en-US" sz="1100">
                  <a:latin typeface="+mj-ea"/>
                  <a:ea typeface="+mj-ea"/>
                </a:rPr>
                <a:t>万８千円 ･ 個人事業主　０件　</a:t>
              </a:r>
            </a:p>
          </p:txBody>
        </p:sp>
        <p:sp>
          <p:nvSpPr>
            <p:cNvPr id="25" name="テキスト ボックス 24">
              <a:extLst>
                <a:ext uri="{FF2B5EF4-FFF2-40B4-BE49-F238E27FC236}">
                  <a16:creationId xmlns:a16="http://schemas.microsoft.com/office/drawing/2014/main" id="{180FE4C7-E2D0-419B-BE0D-FDFB22EFC269}"/>
                </a:ext>
              </a:extLst>
            </p:cNvPr>
            <p:cNvSpPr txBox="1"/>
            <p:nvPr/>
          </p:nvSpPr>
          <p:spPr>
            <a:xfrm>
              <a:off x="369448" y="1630253"/>
              <a:ext cx="2378171" cy="202131"/>
            </a:xfrm>
            <a:prstGeom prst="rect">
              <a:avLst/>
            </a:prstGeom>
            <a:solidFill>
              <a:schemeClr val="accent4">
                <a:lumMod val="60000"/>
                <a:lumOff val="40000"/>
              </a:schemeClr>
            </a:solidFill>
            <a:ln w="12700">
              <a:solidFill>
                <a:schemeClr val="accent4"/>
              </a:solidFill>
            </a:ln>
          </p:spPr>
          <p:txBody>
            <a:bodyPr wrap="none" rtlCol="0" anchor="ctr">
              <a:normAutofit/>
            </a:bodyPr>
            <a:lstStyle/>
            <a:p>
              <a:pPr algn="ctr"/>
              <a:r>
                <a:rPr kumimoji="1" lang="en-US" altLang="ja-JP" sz="1200">
                  <a:latin typeface="ＭＳ ゴシック" panose="020B0609070205080204" pitchFamily="49" charset="-128"/>
                  <a:ea typeface="ＭＳ ゴシック" panose="020B0609070205080204" pitchFamily="49" charset="-128"/>
                </a:rPr>
                <a:t>【</a:t>
              </a:r>
              <a:r>
                <a:rPr kumimoji="1" lang="ja-JP" altLang="en-US" sz="1200">
                  <a:latin typeface="ＭＳ ゴシック" panose="020B0609070205080204" pitchFamily="49" charset="-128"/>
                  <a:ea typeface="ＭＳ ゴシック" panose="020B0609070205080204" pitchFamily="49" charset="-128"/>
                </a:rPr>
                <a:t>長野県</a:t>
              </a:r>
              <a:r>
                <a:rPr kumimoji="1" lang="en-US" altLang="ja-JP" sz="1200">
                  <a:latin typeface="ＭＳ ゴシック" panose="020B0609070205080204" pitchFamily="49" charset="-128"/>
                  <a:ea typeface="ＭＳ ゴシック" panose="020B0609070205080204" pitchFamily="49" charset="-128"/>
                </a:rPr>
                <a:t>】</a:t>
              </a:r>
              <a:r>
                <a:rPr kumimoji="1" lang="ja-JP" altLang="en-US" sz="1200">
                  <a:latin typeface="ＭＳ ゴシック" panose="020B0609070205080204" pitchFamily="49" charset="-128"/>
                  <a:ea typeface="ＭＳ ゴシック" panose="020B0609070205080204" pitchFamily="49" charset="-128"/>
                </a:rPr>
                <a:t>消防団活動協力事業所応援減</a:t>
              </a:r>
              <a:r>
                <a:rPr lang="ja-JP" altLang="en-US" sz="1200">
                  <a:latin typeface="ＭＳ ゴシック" panose="020B0609070205080204" pitchFamily="49" charset="-128"/>
                  <a:ea typeface="ＭＳ ゴシック" panose="020B0609070205080204" pitchFamily="49" charset="-128"/>
                </a:rPr>
                <a:t>税</a:t>
              </a:r>
              <a:endParaRPr kumimoji="1" lang="ja-JP" altLang="en-US" sz="1200">
                <a:latin typeface="ＭＳ ゴシック" panose="020B0609070205080204" pitchFamily="49" charset="-128"/>
                <a:ea typeface="ＭＳ ゴシック" panose="020B0609070205080204" pitchFamily="49" charset="-128"/>
              </a:endParaRPr>
            </a:p>
          </p:txBody>
        </p:sp>
      </p:grpSp>
      <p:grpSp>
        <p:nvGrpSpPr>
          <p:cNvPr id="26" name="グループ化 25">
            <a:extLst>
              <a:ext uri="{FF2B5EF4-FFF2-40B4-BE49-F238E27FC236}">
                <a16:creationId xmlns:a16="http://schemas.microsoft.com/office/drawing/2014/main" id="{F6234375-0D58-4CB6-B6BD-63B48EEFBD6D}"/>
              </a:ext>
            </a:extLst>
          </p:cNvPr>
          <p:cNvGrpSpPr/>
          <p:nvPr/>
        </p:nvGrpSpPr>
        <p:grpSpPr>
          <a:xfrm>
            <a:off x="93823" y="6480139"/>
            <a:ext cx="6492795" cy="2460548"/>
            <a:chOff x="369448" y="1596862"/>
            <a:chExt cx="5016134" cy="1591676"/>
          </a:xfrm>
        </p:grpSpPr>
        <p:sp>
          <p:nvSpPr>
            <p:cNvPr id="27" name="テキスト ボックス 26">
              <a:extLst>
                <a:ext uri="{FF2B5EF4-FFF2-40B4-BE49-F238E27FC236}">
                  <a16:creationId xmlns:a16="http://schemas.microsoft.com/office/drawing/2014/main" id="{B6134A26-6D99-4DF5-B365-8CFA7920FD9E}"/>
                </a:ext>
              </a:extLst>
            </p:cNvPr>
            <p:cNvSpPr txBox="1"/>
            <p:nvPr/>
          </p:nvSpPr>
          <p:spPr>
            <a:xfrm>
              <a:off x="432041" y="1719979"/>
              <a:ext cx="4953541" cy="1468559"/>
            </a:xfrm>
            <a:prstGeom prst="rect">
              <a:avLst/>
            </a:prstGeom>
            <a:solidFill>
              <a:schemeClr val="accent4">
                <a:lumMod val="20000"/>
                <a:lumOff val="80000"/>
              </a:schemeClr>
            </a:solidFill>
            <a:ln w="12700">
              <a:solidFill>
                <a:schemeClr val="accent4"/>
              </a:solidFill>
            </a:ln>
          </p:spPr>
          <p:txBody>
            <a:bodyPr wrap="square" rtlCol="0">
              <a:noAutofit/>
            </a:bodyPr>
            <a:lstStyle/>
            <a:p>
              <a:endParaRPr lang="ja-JP" altLang="en-US" sz="1100" u="sng">
                <a:latin typeface="+mn-ea"/>
              </a:endParaRPr>
            </a:p>
            <a:p>
              <a:r>
                <a:rPr lang="ja-JP" altLang="en-US" sz="1100" u="sng">
                  <a:latin typeface="+mj-ea"/>
                  <a:ea typeface="+mj-ea"/>
                </a:rPr>
                <a:t>１．減免内容</a:t>
              </a:r>
              <a:r>
                <a:rPr lang="ja-JP" altLang="en-US" sz="1100">
                  <a:latin typeface="+mj-ea"/>
                  <a:ea typeface="+mj-ea"/>
                </a:rPr>
                <a:t>　（平成</a:t>
              </a:r>
              <a:r>
                <a:rPr lang="en-US" altLang="ja-JP" sz="1100">
                  <a:latin typeface="+mj-ea"/>
                  <a:ea typeface="+mj-ea"/>
                </a:rPr>
                <a:t>24</a:t>
              </a:r>
              <a:r>
                <a:rPr lang="ja-JP" altLang="en-US" sz="1100">
                  <a:latin typeface="+mj-ea"/>
                  <a:ea typeface="+mj-ea"/>
                </a:rPr>
                <a:t>年</a:t>
              </a:r>
              <a:r>
                <a:rPr lang="en-US" altLang="ja-JP" sz="1100">
                  <a:latin typeface="+mj-ea"/>
                  <a:ea typeface="+mj-ea"/>
                </a:rPr>
                <a:t>4</a:t>
              </a:r>
              <a:r>
                <a:rPr lang="ja-JP" altLang="en-US" sz="1100">
                  <a:latin typeface="+mj-ea"/>
                  <a:ea typeface="+mj-ea"/>
                </a:rPr>
                <a:t>月施行、平成</a:t>
              </a:r>
              <a:r>
                <a:rPr lang="en-US" altLang="ja-JP" sz="1100">
                  <a:latin typeface="+mj-ea"/>
                  <a:ea typeface="+mj-ea"/>
                </a:rPr>
                <a:t>28</a:t>
              </a:r>
              <a:r>
                <a:rPr lang="ja-JP" altLang="en-US" sz="1100">
                  <a:latin typeface="+mj-ea"/>
                  <a:ea typeface="+mj-ea"/>
                </a:rPr>
                <a:t>年</a:t>
              </a:r>
              <a:r>
                <a:rPr lang="en-US" altLang="ja-JP" sz="1100">
                  <a:latin typeface="+mj-ea"/>
                  <a:ea typeface="+mj-ea"/>
                </a:rPr>
                <a:t>4</a:t>
              </a:r>
              <a:r>
                <a:rPr lang="ja-JP" altLang="en-US" sz="1100">
                  <a:latin typeface="+mj-ea"/>
                  <a:ea typeface="+mj-ea"/>
                </a:rPr>
                <a:t>月一部改正）</a:t>
              </a:r>
            </a:p>
            <a:p>
              <a:r>
                <a:rPr lang="ja-JP" altLang="en-US" sz="1100">
                  <a:latin typeface="+mj-ea"/>
                  <a:ea typeface="+mj-ea"/>
                </a:rPr>
                <a:t>　法人事業税　（資本金若しくは出資金の額が</a:t>
              </a:r>
              <a:r>
                <a:rPr lang="en-US" altLang="ja-JP" sz="1100">
                  <a:latin typeface="+mj-ea"/>
                  <a:ea typeface="+mj-ea"/>
                </a:rPr>
                <a:t>1</a:t>
              </a:r>
              <a:r>
                <a:rPr lang="ja-JP" altLang="en-US" sz="1100">
                  <a:latin typeface="+mj-ea"/>
                  <a:ea typeface="+mj-ea"/>
                </a:rPr>
                <a:t>億円以下の法人又は出資金の額が１億円を超える特別法</a:t>
              </a:r>
              <a:endParaRPr lang="en-US" altLang="ja-JP" sz="1100">
                <a:latin typeface="+mj-ea"/>
                <a:ea typeface="+mj-ea"/>
              </a:endParaRPr>
            </a:p>
            <a:p>
              <a:r>
                <a:rPr lang="ja-JP" altLang="en-US" sz="1100">
                  <a:latin typeface="+mj-ea"/>
                  <a:ea typeface="+mj-ea"/>
                </a:rPr>
                <a:t>　人） ・個人事業税 ⇒ 税額の２分の１を減免（減免限度額：</a:t>
              </a:r>
              <a:r>
                <a:rPr lang="en-US" altLang="ja-JP" sz="1100">
                  <a:latin typeface="+mj-ea"/>
                  <a:ea typeface="+mj-ea"/>
                </a:rPr>
                <a:t>100</a:t>
              </a:r>
              <a:r>
                <a:rPr lang="ja-JP" altLang="en-US" sz="1100">
                  <a:latin typeface="+mj-ea"/>
                  <a:ea typeface="+mj-ea"/>
                </a:rPr>
                <a:t>万円）</a:t>
              </a:r>
            </a:p>
            <a:p>
              <a:endParaRPr lang="ja-JP" altLang="en-US" sz="800">
                <a:latin typeface="+mj-ea"/>
                <a:ea typeface="+mj-ea"/>
              </a:endParaRPr>
            </a:p>
            <a:p>
              <a:r>
                <a:rPr lang="ja-JP" altLang="en-US" sz="1100" u="sng">
                  <a:latin typeface="+mj-ea"/>
                  <a:ea typeface="+mj-ea"/>
                </a:rPr>
                <a:t>２．対象となる法人・個人事業主</a:t>
              </a:r>
            </a:p>
            <a:p>
              <a:r>
                <a:rPr lang="ja-JP" altLang="en-US" sz="1100">
                  <a:latin typeface="+mj-ea"/>
                  <a:ea typeface="+mj-ea"/>
                </a:rPr>
                <a:t>　① 県内の事業所等のすべてが表示制度の認定を受けているもの。</a:t>
              </a:r>
            </a:p>
            <a:p>
              <a:r>
                <a:rPr lang="ja-JP" altLang="en-US" sz="1100">
                  <a:latin typeface="+mj-ea"/>
                  <a:ea typeface="+mj-ea"/>
                </a:rPr>
                <a:t>　② 県内の事業所等における労働者等のうち、消防団員が１名以上（出資金の額が</a:t>
              </a:r>
              <a:r>
                <a:rPr lang="en-US" altLang="ja-JP" sz="1100">
                  <a:latin typeface="+mj-ea"/>
                  <a:ea typeface="+mj-ea"/>
                </a:rPr>
                <a:t>1</a:t>
              </a:r>
              <a:r>
                <a:rPr lang="ja-JP" altLang="en-US" sz="1100">
                  <a:latin typeface="+mj-ea"/>
                  <a:ea typeface="+mj-ea"/>
                </a:rPr>
                <a:t>億円超の特別法人に</a:t>
              </a:r>
              <a:endParaRPr lang="en-US" altLang="ja-JP" sz="1100">
                <a:latin typeface="+mj-ea"/>
                <a:ea typeface="+mj-ea"/>
              </a:endParaRPr>
            </a:p>
            <a:p>
              <a:r>
                <a:rPr lang="ja-JP" altLang="en-US" sz="1100">
                  <a:latin typeface="+mj-ea"/>
                  <a:ea typeface="+mj-ea"/>
                </a:rPr>
                <a:t>　　　あっては３名以上）いること。</a:t>
              </a:r>
            </a:p>
            <a:p>
              <a:r>
                <a:rPr lang="ja-JP" altLang="en-US" sz="1100">
                  <a:latin typeface="+mj-ea"/>
                  <a:ea typeface="+mj-ea"/>
                </a:rPr>
                <a:t>　③ 消防団活動に対する配慮が規定された就業規則等が整備されていること。</a:t>
              </a:r>
            </a:p>
            <a:p>
              <a:endParaRPr lang="ja-JP" altLang="en-US" sz="800" u="sng">
                <a:latin typeface="+mj-ea"/>
                <a:ea typeface="+mj-ea"/>
              </a:endParaRPr>
            </a:p>
            <a:p>
              <a:r>
                <a:rPr lang="ja-JP" altLang="en-US" sz="1100" u="sng">
                  <a:latin typeface="+mj-ea"/>
                  <a:ea typeface="+mj-ea"/>
                </a:rPr>
                <a:t>３．適用実績</a:t>
              </a:r>
              <a:r>
                <a:rPr lang="ja-JP" altLang="en-US" sz="1100">
                  <a:latin typeface="+mj-ea"/>
                </a:rPr>
                <a:t>　（</a:t>
              </a:r>
              <a:r>
                <a:rPr lang="ja-JP" altLang="en-US" sz="1100">
                  <a:latin typeface="+mj-ea"/>
                  <a:ea typeface="+mj-ea"/>
                </a:rPr>
                <a:t>令和５度）</a:t>
              </a:r>
            </a:p>
            <a:p>
              <a:r>
                <a:rPr lang="ja-JP" altLang="en-US" sz="1100">
                  <a:latin typeface="+mj-ea"/>
                  <a:ea typeface="+mj-ea"/>
                </a:rPr>
                <a:t>　法人 </a:t>
              </a:r>
              <a:r>
                <a:rPr lang="en-US" altLang="ja-JP" sz="1100">
                  <a:latin typeface="+mj-ea"/>
                  <a:ea typeface="+mj-ea"/>
                </a:rPr>
                <a:t>247</a:t>
              </a:r>
              <a:r>
                <a:rPr lang="ja-JP" altLang="en-US" sz="1100">
                  <a:latin typeface="+mj-ea"/>
                  <a:ea typeface="+mj-ea"/>
                </a:rPr>
                <a:t>件 減免額 </a:t>
              </a:r>
              <a:r>
                <a:rPr lang="en-US" altLang="ja-JP" sz="1100">
                  <a:latin typeface="+mj-ea"/>
                  <a:ea typeface="+mj-ea"/>
                </a:rPr>
                <a:t>1</a:t>
              </a:r>
              <a:r>
                <a:rPr lang="ja-JP" altLang="en-US" sz="1100">
                  <a:latin typeface="+mj-ea"/>
                  <a:ea typeface="+mj-ea"/>
                </a:rPr>
                <a:t>億</a:t>
              </a:r>
              <a:r>
                <a:rPr lang="en-US" altLang="ja-JP" sz="1100">
                  <a:latin typeface="+mj-ea"/>
                  <a:ea typeface="+mj-ea"/>
                </a:rPr>
                <a:t>4,921</a:t>
              </a:r>
              <a:r>
                <a:rPr lang="ja-JP" altLang="en-US" sz="1100">
                  <a:latin typeface="+mj-ea"/>
                  <a:ea typeface="+mj-ea"/>
                </a:rPr>
                <a:t>万</a:t>
              </a:r>
              <a:r>
                <a:rPr lang="en-US" altLang="ja-JP" sz="1100">
                  <a:latin typeface="+mj-ea"/>
                  <a:ea typeface="+mj-ea"/>
                </a:rPr>
                <a:t>7</a:t>
              </a:r>
              <a:r>
                <a:rPr lang="ja-JP" altLang="en-US" sz="1100">
                  <a:latin typeface="+mj-ea"/>
                  <a:ea typeface="+mj-ea"/>
                </a:rPr>
                <a:t>千円 ・ 個人 </a:t>
              </a:r>
              <a:r>
                <a:rPr lang="en-US" altLang="ja-JP" sz="1100">
                  <a:latin typeface="+mj-ea"/>
                  <a:ea typeface="+mj-ea"/>
                </a:rPr>
                <a:t>35</a:t>
              </a:r>
              <a:r>
                <a:rPr lang="ja-JP" altLang="en-US" sz="1100">
                  <a:latin typeface="+mj-ea"/>
                  <a:ea typeface="+mj-ea"/>
                </a:rPr>
                <a:t>件 減免額 </a:t>
              </a:r>
              <a:r>
                <a:rPr lang="en-US" altLang="ja-JP" sz="1100">
                  <a:latin typeface="+mj-ea"/>
                  <a:ea typeface="+mj-ea"/>
                </a:rPr>
                <a:t>681</a:t>
              </a:r>
              <a:r>
                <a:rPr lang="ja-JP" altLang="en-US" sz="1100">
                  <a:latin typeface="+mj-ea"/>
                  <a:ea typeface="+mj-ea"/>
                </a:rPr>
                <a:t>万</a:t>
              </a:r>
              <a:r>
                <a:rPr lang="en-US" altLang="ja-JP" sz="1100">
                  <a:latin typeface="+mj-ea"/>
                  <a:ea typeface="+mj-ea"/>
                </a:rPr>
                <a:t>8</a:t>
              </a:r>
              <a:r>
                <a:rPr lang="ja-JP" altLang="en-US" sz="1100">
                  <a:latin typeface="+mj-ea"/>
                  <a:ea typeface="+mj-ea"/>
                </a:rPr>
                <a:t>千円　　合計 </a:t>
              </a:r>
              <a:r>
                <a:rPr lang="en-US" altLang="ja-JP" sz="1100">
                  <a:latin typeface="+mj-ea"/>
                  <a:ea typeface="+mj-ea"/>
                </a:rPr>
                <a:t>282</a:t>
              </a:r>
              <a:r>
                <a:rPr lang="ja-JP" altLang="en-US" sz="1100">
                  <a:latin typeface="+mj-ea"/>
                  <a:ea typeface="+mj-ea"/>
                </a:rPr>
                <a:t>件 </a:t>
              </a:r>
              <a:r>
                <a:rPr lang="en-US" altLang="ja-JP" sz="1100">
                  <a:latin typeface="+mj-ea"/>
                  <a:ea typeface="+mj-ea"/>
                </a:rPr>
                <a:t>1</a:t>
              </a:r>
              <a:r>
                <a:rPr lang="ja-JP" altLang="en-US" sz="1100">
                  <a:latin typeface="+mj-ea"/>
                  <a:ea typeface="+mj-ea"/>
                </a:rPr>
                <a:t>億</a:t>
              </a:r>
              <a:r>
                <a:rPr lang="en-US" altLang="ja-JP" sz="1100">
                  <a:latin typeface="+mj-ea"/>
                  <a:ea typeface="+mj-ea"/>
                </a:rPr>
                <a:t>5,603</a:t>
              </a:r>
              <a:r>
                <a:rPr lang="ja-JP" altLang="en-US" sz="1100">
                  <a:latin typeface="+mj-ea"/>
                  <a:ea typeface="+mj-ea"/>
                </a:rPr>
                <a:t>万</a:t>
              </a:r>
              <a:r>
                <a:rPr lang="en-US" altLang="ja-JP" sz="1100">
                  <a:latin typeface="+mj-ea"/>
                  <a:ea typeface="+mj-ea"/>
                </a:rPr>
                <a:t>5</a:t>
              </a:r>
              <a:r>
                <a:rPr lang="ja-JP" altLang="en-US" sz="1100">
                  <a:latin typeface="+mj-ea"/>
                  <a:ea typeface="+mj-ea"/>
                </a:rPr>
                <a:t>千円</a:t>
              </a:r>
            </a:p>
          </p:txBody>
        </p:sp>
        <p:sp>
          <p:nvSpPr>
            <p:cNvPr id="28" name="テキスト ボックス 27">
              <a:extLst>
                <a:ext uri="{FF2B5EF4-FFF2-40B4-BE49-F238E27FC236}">
                  <a16:creationId xmlns:a16="http://schemas.microsoft.com/office/drawing/2014/main" id="{71CAA5FD-CF12-4D7B-9FFD-9C2EAA6E67EC}"/>
                </a:ext>
              </a:extLst>
            </p:cNvPr>
            <p:cNvSpPr txBox="1"/>
            <p:nvPr/>
          </p:nvSpPr>
          <p:spPr>
            <a:xfrm>
              <a:off x="369448" y="1596862"/>
              <a:ext cx="3802829" cy="219003"/>
            </a:xfrm>
            <a:prstGeom prst="rect">
              <a:avLst/>
            </a:prstGeom>
            <a:solidFill>
              <a:schemeClr val="accent4">
                <a:lumMod val="60000"/>
                <a:lumOff val="40000"/>
              </a:schemeClr>
            </a:solidFill>
            <a:ln w="12700">
              <a:solidFill>
                <a:schemeClr val="accent4"/>
              </a:solidFill>
            </a:ln>
          </p:spPr>
          <p:txBody>
            <a:bodyPr wrap="none" rtlCol="0" anchor="ctr">
              <a:normAutofit/>
            </a:bodyPr>
            <a:lstStyle/>
            <a:p>
              <a:pPr algn="ctr"/>
              <a:r>
                <a:rPr lang="en-US" altLang="ja-JP" sz="1200">
                  <a:latin typeface="ＭＳ ゴシック" panose="020B0609070205080204" pitchFamily="49" charset="-128"/>
                  <a:ea typeface="ＭＳ ゴシック" panose="020B0609070205080204" pitchFamily="49" charset="-128"/>
                </a:rPr>
                <a:t>【</a:t>
              </a:r>
              <a:r>
                <a:rPr lang="ja-JP" altLang="en-US" sz="1200">
                  <a:latin typeface="ＭＳ ゴシック" panose="020B0609070205080204" pitchFamily="49" charset="-128"/>
                  <a:ea typeface="ＭＳ ゴシック" panose="020B0609070205080204" pitchFamily="49" charset="-128"/>
                </a:rPr>
                <a:t>静岡県</a:t>
              </a:r>
              <a:r>
                <a:rPr lang="en-US" altLang="ja-JP" sz="1200">
                  <a:latin typeface="ＭＳ ゴシック" panose="020B0609070205080204" pitchFamily="49" charset="-128"/>
                  <a:ea typeface="ＭＳ ゴシック" panose="020B0609070205080204" pitchFamily="49" charset="-128"/>
                </a:rPr>
                <a:t>】</a:t>
              </a:r>
              <a:r>
                <a:rPr lang="ja-JP" altLang="en-US" sz="1200">
                  <a:latin typeface="ＭＳ ゴシック" panose="020B0609070205080204" pitchFamily="49" charset="-128"/>
                  <a:ea typeface="ＭＳ ゴシック" panose="020B0609070205080204" pitchFamily="49" charset="-128"/>
                </a:rPr>
                <a:t>消防団活動に協力する事業所等に対する事業税の軽減措置</a:t>
              </a:r>
            </a:p>
          </p:txBody>
        </p:sp>
      </p:grpSp>
      <p:grpSp>
        <p:nvGrpSpPr>
          <p:cNvPr id="29" name="グループ化 28">
            <a:extLst>
              <a:ext uri="{FF2B5EF4-FFF2-40B4-BE49-F238E27FC236}">
                <a16:creationId xmlns:a16="http://schemas.microsoft.com/office/drawing/2014/main" id="{76757820-225C-4F3C-888A-DA751C709B7F}"/>
              </a:ext>
            </a:extLst>
          </p:cNvPr>
          <p:cNvGrpSpPr/>
          <p:nvPr/>
        </p:nvGrpSpPr>
        <p:grpSpPr>
          <a:xfrm>
            <a:off x="93823" y="3603311"/>
            <a:ext cx="6492794" cy="2464597"/>
            <a:chOff x="369449" y="1631563"/>
            <a:chExt cx="5016133" cy="1121082"/>
          </a:xfrm>
        </p:grpSpPr>
        <p:sp>
          <p:nvSpPr>
            <p:cNvPr id="30" name="テキスト ボックス 29">
              <a:extLst>
                <a:ext uri="{FF2B5EF4-FFF2-40B4-BE49-F238E27FC236}">
                  <a16:creationId xmlns:a16="http://schemas.microsoft.com/office/drawing/2014/main" id="{ECA8FF89-9ACC-4D52-841D-BDABFE94E61E}"/>
                </a:ext>
              </a:extLst>
            </p:cNvPr>
            <p:cNvSpPr txBox="1"/>
            <p:nvPr/>
          </p:nvSpPr>
          <p:spPr>
            <a:xfrm>
              <a:off x="432041" y="1719979"/>
              <a:ext cx="4953541" cy="1032666"/>
            </a:xfrm>
            <a:prstGeom prst="rect">
              <a:avLst/>
            </a:prstGeom>
            <a:solidFill>
              <a:schemeClr val="accent4">
                <a:lumMod val="20000"/>
                <a:lumOff val="80000"/>
              </a:schemeClr>
            </a:solidFill>
            <a:ln w="12700">
              <a:solidFill>
                <a:schemeClr val="accent4"/>
              </a:solidFill>
            </a:ln>
          </p:spPr>
          <p:txBody>
            <a:bodyPr wrap="square" rtlCol="0">
              <a:noAutofit/>
            </a:bodyPr>
            <a:lstStyle/>
            <a:p>
              <a:endParaRPr lang="en-US" altLang="ja-JP" sz="1100" u="sng">
                <a:latin typeface="+mn-ea"/>
              </a:endParaRPr>
            </a:p>
            <a:p>
              <a:r>
                <a:rPr lang="ja-JP" altLang="en-US" sz="1100" u="sng">
                  <a:latin typeface="+mj-ea"/>
                  <a:ea typeface="+mj-ea"/>
                </a:rPr>
                <a:t>１．減税内容</a:t>
              </a:r>
              <a:r>
                <a:rPr lang="ja-JP" altLang="en-US" sz="1100">
                  <a:latin typeface="+mj-ea"/>
                  <a:ea typeface="+mj-ea"/>
                </a:rPr>
                <a:t>　（平成</a:t>
              </a:r>
              <a:r>
                <a:rPr lang="en-US" altLang="ja-JP" sz="1100">
                  <a:latin typeface="+mj-ea"/>
                  <a:ea typeface="+mj-ea"/>
                </a:rPr>
                <a:t>28</a:t>
              </a:r>
              <a:r>
                <a:rPr lang="ja-JP" altLang="en-US" sz="1100">
                  <a:latin typeface="+mj-ea"/>
                  <a:ea typeface="+mj-ea"/>
                </a:rPr>
                <a:t>年</a:t>
              </a:r>
              <a:r>
                <a:rPr lang="en-US" altLang="ja-JP" sz="1100">
                  <a:latin typeface="+mj-ea"/>
                  <a:ea typeface="+mj-ea"/>
                </a:rPr>
                <a:t>4</a:t>
              </a:r>
              <a:r>
                <a:rPr lang="ja-JP" altLang="en-US" sz="1100">
                  <a:latin typeface="+mj-ea"/>
                  <a:ea typeface="+mj-ea"/>
                </a:rPr>
                <a:t>月施行）</a:t>
              </a:r>
            </a:p>
            <a:p>
              <a:r>
                <a:rPr lang="ja-JP" altLang="en-US" sz="1100">
                  <a:latin typeface="+mj-ea"/>
                  <a:ea typeface="+mj-ea"/>
                </a:rPr>
                <a:t>　法人事業税・個人事業税 ⇒ 税額の２分の１を減税（減税限度額：</a:t>
              </a:r>
              <a:r>
                <a:rPr lang="en-US" altLang="ja-JP" sz="1100">
                  <a:latin typeface="+mj-ea"/>
                  <a:ea typeface="+mj-ea"/>
                </a:rPr>
                <a:t>100</a:t>
              </a:r>
              <a:r>
                <a:rPr lang="ja-JP" altLang="en-US" sz="1100">
                  <a:latin typeface="+mj-ea"/>
                  <a:ea typeface="+mj-ea"/>
                </a:rPr>
                <a:t>万円）</a:t>
              </a:r>
            </a:p>
            <a:p>
              <a:r>
                <a:rPr lang="ja-JP" altLang="en-US" sz="1100">
                  <a:latin typeface="+mj-ea"/>
                  <a:ea typeface="+mj-ea"/>
                </a:rPr>
                <a:t>　（消防団員数が使用人等の</a:t>
              </a:r>
              <a:r>
                <a:rPr lang="en-US" altLang="ja-JP" sz="1100">
                  <a:latin typeface="+mj-ea"/>
                  <a:ea typeface="+mj-ea"/>
                </a:rPr>
                <a:t>10</a:t>
              </a:r>
              <a:r>
                <a:rPr lang="ja-JP" altLang="en-US" sz="1100">
                  <a:latin typeface="+mj-ea"/>
                  <a:ea typeface="+mj-ea"/>
                </a:rPr>
                <a:t>分の１以上である場合は</a:t>
              </a:r>
              <a:r>
                <a:rPr lang="en-US" altLang="ja-JP" sz="1100">
                  <a:latin typeface="+mj-ea"/>
                  <a:ea typeface="+mj-ea"/>
                </a:rPr>
                <a:t>200</a:t>
              </a:r>
              <a:r>
                <a:rPr lang="ja-JP" altLang="en-US" sz="1100">
                  <a:latin typeface="+mj-ea"/>
                  <a:ea typeface="+mj-ea"/>
                </a:rPr>
                <a:t>万円を限度）</a:t>
              </a:r>
            </a:p>
            <a:p>
              <a:endParaRPr lang="ja-JP" altLang="en-US" sz="800" u="sng">
                <a:latin typeface="+mn-ea"/>
              </a:endParaRPr>
            </a:p>
            <a:p>
              <a:r>
                <a:rPr lang="ja-JP" altLang="en-US" sz="1100" u="sng">
                  <a:latin typeface="+mj-ea"/>
                  <a:ea typeface="+mj-ea"/>
                </a:rPr>
                <a:t>２．対象となる法人・個人事業主</a:t>
              </a:r>
            </a:p>
            <a:p>
              <a:r>
                <a:rPr lang="ja-JP" altLang="en-US" sz="1100">
                  <a:latin typeface="+mj-ea"/>
                  <a:ea typeface="+mj-ea"/>
                </a:rPr>
                <a:t>　① 県内に事業所等を有し、かつ、その全ての事業所等が表示制度の認定を受けていること。</a:t>
              </a:r>
            </a:p>
            <a:p>
              <a:r>
                <a:rPr lang="ja-JP" altLang="en-US" sz="1100">
                  <a:latin typeface="+mj-ea"/>
                  <a:ea typeface="+mj-ea"/>
                </a:rPr>
                <a:t>　② 県内の事業所等の労働者等に消防団員が</a:t>
              </a:r>
              <a:r>
                <a:rPr lang="en-US" altLang="ja-JP" sz="1100">
                  <a:latin typeface="+mj-ea"/>
                  <a:ea typeface="+mj-ea"/>
                </a:rPr>
                <a:t>1</a:t>
              </a:r>
              <a:r>
                <a:rPr lang="ja-JP" altLang="en-US" sz="1100">
                  <a:latin typeface="+mj-ea"/>
                  <a:ea typeface="+mj-ea"/>
                </a:rPr>
                <a:t>名以上いること。</a:t>
              </a:r>
            </a:p>
            <a:p>
              <a:r>
                <a:rPr lang="ja-JP" altLang="en-US" sz="1100">
                  <a:latin typeface="+mj-ea"/>
                  <a:ea typeface="+mj-ea"/>
                </a:rPr>
                <a:t>　③ 消防団活動に配慮した規定（就業規則等）を整備していること。</a:t>
              </a:r>
            </a:p>
            <a:p>
              <a:r>
                <a:rPr lang="ja-JP" altLang="en-US" sz="1100">
                  <a:latin typeface="+mj-ea"/>
                  <a:ea typeface="+mj-ea"/>
                </a:rPr>
                <a:t>　　　</a:t>
              </a:r>
              <a:r>
                <a:rPr lang="en-US" altLang="ja-JP" sz="1100">
                  <a:latin typeface="+mj-ea"/>
                  <a:ea typeface="+mj-ea"/>
                </a:rPr>
                <a:t>※</a:t>
              </a:r>
              <a:r>
                <a:rPr lang="ja-JP" altLang="en-US" sz="1100">
                  <a:latin typeface="+mj-ea"/>
                  <a:ea typeface="+mj-ea"/>
                </a:rPr>
                <a:t>法人にあっては、資本金若しくは出資金の額が１億円以下又は出資を有しないもの。</a:t>
              </a:r>
            </a:p>
            <a:p>
              <a:endParaRPr lang="ja-JP" altLang="en-US" sz="800" u="sng">
                <a:latin typeface="+mn-ea"/>
              </a:endParaRPr>
            </a:p>
            <a:p>
              <a:r>
                <a:rPr lang="ja-JP" altLang="en-US" sz="1100" u="sng">
                  <a:latin typeface="+mj-ea"/>
                  <a:ea typeface="+mj-ea"/>
                </a:rPr>
                <a:t>３．適用実績</a:t>
              </a:r>
              <a:r>
                <a:rPr lang="ja-JP" altLang="en-US" sz="1100">
                  <a:latin typeface="+mj-ea"/>
                  <a:ea typeface="+mj-ea"/>
                </a:rPr>
                <a:t>　（令和５年度）</a:t>
              </a:r>
            </a:p>
            <a:p>
              <a:r>
                <a:rPr lang="ja-JP" altLang="en-US" sz="1100">
                  <a:latin typeface="+mj-ea"/>
                  <a:ea typeface="+mj-ea"/>
                </a:rPr>
                <a:t>　法人及び個人の合計　</a:t>
              </a:r>
              <a:r>
                <a:rPr lang="en-US" altLang="ja-JP" sz="1100">
                  <a:latin typeface="+mj-ea"/>
                  <a:ea typeface="+mj-ea"/>
                </a:rPr>
                <a:t>596</a:t>
              </a:r>
              <a:r>
                <a:rPr lang="ja-JP" altLang="en-US" sz="1100">
                  <a:latin typeface="+mj-ea"/>
                  <a:ea typeface="+mj-ea"/>
                </a:rPr>
                <a:t>件 ３億</a:t>
              </a:r>
              <a:r>
                <a:rPr lang="en-US" altLang="ja-JP" sz="1100">
                  <a:latin typeface="+mj-ea"/>
                  <a:ea typeface="+mj-ea"/>
                </a:rPr>
                <a:t>4,254</a:t>
              </a:r>
              <a:r>
                <a:rPr lang="ja-JP" altLang="en-US" sz="1100">
                  <a:latin typeface="+mj-ea"/>
                  <a:ea typeface="+mj-ea"/>
                </a:rPr>
                <a:t>万円</a:t>
              </a:r>
            </a:p>
          </p:txBody>
        </p:sp>
        <p:sp>
          <p:nvSpPr>
            <p:cNvPr id="31" name="テキスト ボックス 30">
              <a:extLst>
                <a:ext uri="{FF2B5EF4-FFF2-40B4-BE49-F238E27FC236}">
                  <a16:creationId xmlns:a16="http://schemas.microsoft.com/office/drawing/2014/main" id="{C89C2266-F7E8-4CFA-9163-96376BEBAA56}"/>
                </a:ext>
              </a:extLst>
            </p:cNvPr>
            <p:cNvSpPr txBox="1"/>
            <p:nvPr/>
          </p:nvSpPr>
          <p:spPr>
            <a:xfrm>
              <a:off x="369449" y="1631563"/>
              <a:ext cx="2378170" cy="153999"/>
            </a:xfrm>
            <a:prstGeom prst="rect">
              <a:avLst/>
            </a:prstGeom>
            <a:solidFill>
              <a:schemeClr val="accent4">
                <a:lumMod val="60000"/>
                <a:lumOff val="40000"/>
              </a:schemeClr>
            </a:solidFill>
            <a:ln w="12700">
              <a:solidFill>
                <a:schemeClr val="accent4"/>
              </a:solidFill>
            </a:ln>
          </p:spPr>
          <p:txBody>
            <a:bodyPr wrap="none" rtlCol="0" anchor="ctr">
              <a:normAutofit/>
            </a:bodyPr>
            <a:lstStyle/>
            <a:p>
              <a:pPr algn="ctr"/>
              <a:r>
                <a:rPr lang="en-US" altLang="ja-JP" sz="1200">
                  <a:latin typeface="ＭＳ ゴシック" panose="020B0609070205080204" pitchFamily="49" charset="-128"/>
                  <a:ea typeface="ＭＳ ゴシック" panose="020B0609070205080204" pitchFamily="49" charset="-128"/>
                </a:rPr>
                <a:t>【</a:t>
              </a:r>
              <a:r>
                <a:rPr lang="ja-JP" altLang="en-US" sz="1200">
                  <a:latin typeface="ＭＳ ゴシック" panose="020B0609070205080204" pitchFamily="49" charset="-128"/>
                  <a:ea typeface="ＭＳ ゴシック" panose="020B0609070205080204" pitchFamily="49" charset="-128"/>
                </a:rPr>
                <a:t>岐阜県</a:t>
              </a:r>
              <a:r>
                <a:rPr lang="en-US" altLang="ja-JP" sz="1200">
                  <a:latin typeface="ＭＳ ゴシック" panose="020B0609070205080204" pitchFamily="49" charset="-128"/>
                  <a:ea typeface="ＭＳ ゴシック" panose="020B0609070205080204" pitchFamily="49" charset="-128"/>
                </a:rPr>
                <a:t>】</a:t>
              </a:r>
              <a:r>
                <a:rPr lang="ja-JP" altLang="en-US" sz="1200">
                  <a:latin typeface="ＭＳ ゴシック" panose="020B0609070205080204" pitchFamily="49" charset="-128"/>
                  <a:ea typeface="ＭＳ ゴシック" panose="020B0609070205080204" pitchFamily="49" charset="-128"/>
                </a:rPr>
                <a:t>消防団協力事業所支援減税制度</a:t>
              </a:r>
            </a:p>
          </p:txBody>
        </p:sp>
      </p:grpSp>
      <p:sp>
        <p:nvSpPr>
          <p:cNvPr id="2" name="正方形/長方形 1">
            <a:extLst>
              <a:ext uri="{FF2B5EF4-FFF2-40B4-BE49-F238E27FC236}">
                <a16:creationId xmlns:a16="http://schemas.microsoft.com/office/drawing/2014/main" id="{E49A4C1D-EE67-48B4-BF6F-B6B1B94873B0}"/>
              </a:ext>
            </a:extLst>
          </p:cNvPr>
          <p:cNvSpPr/>
          <p:nvPr/>
        </p:nvSpPr>
        <p:spPr>
          <a:xfrm>
            <a:off x="1605424" y="-22821"/>
            <a:ext cx="3647152" cy="369332"/>
          </a:xfrm>
          <a:prstGeom prst="rect">
            <a:avLst/>
          </a:prstGeom>
        </p:spPr>
        <p:txBody>
          <a:bodyPr wrap="none">
            <a:spAutoFit/>
          </a:bodyPr>
          <a:lstStyle/>
          <a:p>
            <a:r>
              <a:rPr lang="ja-JP" altLang="en-US">
                <a:latin typeface="HG創英角ｺﾞｼｯｸUB" panose="020B0909000000000000" pitchFamily="49" charset="-128"/>
                <a:ea typeface="HG創英角ｺﾞｼｯｸUB" panose="020B0909000000000000" pitchFamily="49" charset="-128"/>
              </a:rPr>
              <a:t>＜都道府県による支援策の事例＞</a:t>
            </a:r>
            <a:endParaRPr lang="ja-JP" altLang="en-US" sz="1400">
              <a:latin typeface="HG創英角ｺﾞｼｯｸUB" panose="020B0909000000000000" pitchFamily="49" charset="-128"/>
              <a:ea typeface="HG創英角ｺﾞｼｯｸUB" panose="020B0909000000000000" pitchFamily="49" charset="-128"/>
            </a:endParaRPr>
          </a:p>
        </p:txBody>
      </p:sp>
    </p:spTree>
    <p:extLst>
      <p:ext uri="{BB962C8B-B14F-4D97-AF65-F5344CB8AC3E}">
        <p14:creationId xmlns:p14="http://schemas.microsoft.com/office/powerpoint/2010/main" val="25837333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 name="グループ化 21">
            <a:extLst>
              <a:ext uri="{FF2B5EF4-FFF2-40B4-BE49-F238E27FC236}">
                <a16:creationId xmlns:a16="http://schemas.microsoft.com/office/drawing/2014/main" id="{76697EF1-36FB-4FA2-9E8A-A10280A6A8DC}"/>
              </a:ext>
            </a:extLst>
          </p:cNvPr>
          <p:cNvGrpSpPr/>
          <p:nvPr/>
        </p:nvGrpSpPr>
        <p:grpSpPr>
          <a:xfrm>
            <a:off x="93878" y="3184305"/>
            <a:ext cx="6471577" cy="2068622"/>
            <a:chOff x="369448" y="1581379"/>
            <a:chExt cx="5123439" cy="1055178"/>
          </a:xfrm>
        </p:grpSpPr>
        <p:sp>
          <p:nvSpPr>
            <p:cNvPr id="23" name="テキスト ボックス 22">
              <a:extLst>
                <a:ext uri="{FF2B5EF4-FFF2-40B4-BE49-F238E27FC236}">
                  <a16:creationId xmlns:a16="http://schemas.microsoft.com/office/drawing/2014/main" id="{9494C57C-1B84-4D77-8B0E-7FD0D35B54FA}"/>
                </a:ext>
              </a:extLst>
            </p:cNvPr>
            <p:cNvSpPr txBox="1"/>
            <p:nvPr/>
          </p:nvSpPr>
          <p:spPr>
            <a:xfrm>
              <a:off x="432040" y="1673439"/>
              <a:ext cx="5060847" cy="963118"/>
            </a:xfrm>
            <a:prstGeom prst="rect">
              <a:avLst/>
            </a:prstGeom>
            <a:solidFill>
              <a:schemeClr val="accent2">
                <a:lumMod val="20000"/>
                <a:lumOff val="80000"/>
              </a:schemeClr>
            </a:solidFill>
            <a:ln w="12700">
              <a:solidFill>
                <a:schemeClr val="accent2"/>
              </a:solidFill>
            </a:ln>
          </p:spPr>
          <p:txBody>
            <a:bodyPr wrap="square" rtlCol="0">
              <a:noAutofit/>
            </a:bodyPr>
            <a:lstStyle/>
            <a:p>
              <a:endParaRPr lang="en-US" altLang="ja-JP" sz="900" u="sng">
                <a:latin typeface="+mn-ea"/>
              </a:endParaRPr>
            </a:p>
            <a:p>
              <a:r>
                <a:rPr lang="ja-JP" altLang="en-US" sz="1100" u="sng">
                  <a:latin typeface="+mj-ea"/>
                  <a:ea typeface="+mj-ea"/>
                </a:rPr>
                <a:t>１．制度内容</a:t>
              </a:r>
              <a:r>
                <a:rPr lang="ja-JP" altLang="en-US" sz="1100">
                  <a:latin typeface="+mj-ea"/>
                  <a:ea typeface="+mj-ea"/>
                </a:rPr>
                <a:t>　（平成</a:t>
              </a:r>
              <a:r>
                <a:rPr lang="en-US" altLang="ja-JP" sz="1100">
                  <a:latin typeface="+mj-ea"/>
                  <a:ea typeface="+mj-ea"/>
                </a:rPr>
                <a:t>22</a:t>
              </a:r>
              <a:r>
                <a:rPr lang="ja-JP" altLang="en-US" sz="1100">
                  <a:latin typeface="+mj-ea"/>
                  <a:ea typeface="+mj-ea"/>
                </a:rPr>
                <a:t>年</a:t>
              </a:r>
              <a:r>
                <a:rPr lang="en-US" altLang="ja-JP" sz="1100">
                  <a:latin typeface="+mj-ea"/>
                  <a:ea typeface="+mj-ea"/>
                </a:rPr>
                <a:t>4</a:t>
              </a:r>
              <a:r>
                <a:rPr lang="ja-JP" altLang="en-US" sz="1100">
                  <a:latin typeface="+mj-ea"/>
                  <a:ea typeface="+mj-ea"/>
                </a:rPr>
                <a:t>月創設、消防団協力事業所認定の対象は平成</a:t>
              </a:r>
              <a:r>
                <a:rPr lang="en-US" altLang="ja-JP" sz="1100">
                  <a:latin typeface="+mj-ea"/>
                  <a:ea typeface="+mj-ea"/>
                </a:rPr>
                <a:t>30</a:t>
              </a:r>
              <a:r>
                <a:rPr lang="ja-JP" altLang="en-US" sz="1100">
                  <a:latin typeface="+mj-ea"/>
                  <a:ea typeface="+mj-ea"/>
                </a:rPr>
                <a:t>年</a:t>
              </a:r>
              <a:r>
                <a:rPr lang="en-US" altLang="ja-JP" sz="1100">
                  <a:latin typeface="+mj-ea"/>
                  <a:ea typeface="+mj-ea"/>
                </a:rPr>
                <a:t>4</a:t>
              </a:r>
              <a:r>
                <a:rPr lang="ja-JP" altLang="en-US" sz="1100">
                  <a:latin typeface="+mj-ea"/>
                  <a:ea typeface="+mj-ea"/>
                </a:rPr>
                <a:t>月から）</a:t>
              </a:r>
              <a:endParaRPr lang="en-US" altLang="ja-JP" sz="1100">
                <a:latin typeface="+mj-ea"/>
                <a:ea typeface="+mj-ea"/>
              </a:endParaRPr>
            </a:p>
            <a:p>
              <a:r>
                <a:rPr lang="ja-JP" altLang="en-US" sz="1100">
                  <a:latin typeface="+mj-ea"/>
                  <a:ea typeface="+mj-ea"/>
                </a:rPr>
                <a:t>　事業活動及び設備等整備に必要な資金を、県、金融機関及び信用保証協会が連携して低金利で融資す</a:t>
              </a:r>
              <a:endParaRPr lang="en-US" altLang="ja-JP" sz="1100">
                <a:latin typeface="+mj-ea"/>
                <a:ea typeface="+mj-ea"/>
              </a:endParaRPr>
            </a:p>
            <a:p>
              <a:r>
                <a:rPr lang="ja-JP" altLang="en-US" sz="1100">
                  <a:latin typeface="+mj-ea"/>
                  <a:ea typeface="+mj-ea"/>
                </a:rPr>
                <a:t>　る制度</a:t>
              </a:r>
              <a:endParaRPr lang="en-US" altLang="ja-JP" sz="1100">
                <a:latin typeface="+mj-ea"/>
                <a:ea typeface="+mj-ea"/>
              </a:endParaRPr>
            </a:p>
            <a:p>
              <a:r>
                <a:rPr lang="ja-JP" altLang="en-US" sz="1100">
                  <a:latin typeface="+mj-ea"/>
                  <a:ea typeface="+mj-ea"/>
                </a:rPr>
                <a:t>　・融資限度額　</a:t>
              </a:r>
              <a:r>
                <a:rPr lang="en-US" altLang="ja-JP" sz="1100">
                  <a:latin typeface="+mj-ea"/>
                  <a:ea typeface="+mj-ea"/>
                </a:rPr>
                <a:t>[</a:t>
              </a:r>
              <a:r>
                <a:rPr lang="ja-JP" altLang="en-US" sz="1100">
                  <a:latin typeface="+mj-ea"/>
                  <a:ea typeface="+mj-ea"/>
                </a:rPr>
                <a:t>設備・運転資金</a:t>
              </a:r>
              <a:r>
                <a:rPr lang="en-US" altLang="ja-JP" sz="1100">
                  <a:latin typeface="+mj-ea"/>
                  <a:ea typeface="+mj-ea"/>
                </a:rPr>
                <a:t>]5,000</a:t>
              </a:r>
              <a:r>
                <a:rPr lang="ja-JP" altLang="en-US" sz="1100">
                  <a:latin typeface="+mj-ea"/>
                  <a:ea typeface="+mj-ea"/>
                </a:rPr>
                <a:t>万円</a:t>
              </a:r>
              <a:endParaRPr lang="en-US" altLang="ja-JP" sz="1100">
                <a:latin typeface="+mj-ea"/>
                <a:ea typeface="+mj-ea"/>
              </a:endParaRPr>
            </a:p>
            <a:p>
              <a:endParaRPr lang="en-US" altLang="ja-JP" sz="800">
                <a:latin typeface="+mj-ea"/>
                <a:ea typeface="+mj-ea"/>
              </a:endParaRPr>
            </a:p>
            <a:p>
              <a:r>
                <a:rPr lang="ja-JP" altLang="en-US" sz="1100" u="sng">
                  <a:latin typeface="+mj-ea"/>
                  <a:ea typeface="+mj-ea"/>
                </a:rPr>
                <a:t>２．対象者</a:t>
              </a:r>
              <a:endParaRPr lang="en-US" altLang="ja-JP" sz="1100" u="sng">
                <a:latin typeface="+mj-ea"/>
                <a:ea typeface="+mj-ea"/>
              </a:endParaRPr>
            </a:p>
            <a:p>
              <a:r>
                <a:rPr lang="ja-JP" altLang="en-US" sz="1100">
                  <a:latin typeface="+mj-ea"/>
                  <a:ea typeface="+mj-ea"/>
                </a:rPr>
                <a:t>　市町村が定める消防団協力事業所の認定を受けている事業所</a:t>
              </a:r>
              <a:endParaRPr lang="en-US" altLang="ja-JP" sz="1100">
                <a:latin typeface="+mj-ea"/>
                <a:ea typeface="+mj-ea"/>
              </a:endParaRPr>
            </a:p>
            <a:p>
              <a:endParaRPr lang="en-US" altLang="ja-JP" sz="800">
                <a:latin typeface="+mj-ea"/>
                <a:ea typeface="+mj-ea"/>
              </a:endParaRPr>
            </a:p>
            <a:p>
              <a:r>
                <a:rPr lang="ja-JP" altLang="en-US" sz="1100" u="sng">
                  <a:latin typeface="+mj-ea"/>
                  <a:ea typeface="+mj-ea"/>
                </a:rPr>
                <a:t>３．信用保証料割引</a:t>
              </a:r>
              <a:endParaRPr lang="en-US" altLang="ja-JP" sz="1100" u="sng">
                <a:latin typeface="+mj-ea"/>
                <a:ea typeface="+mj-ea"/>
              </a:endParaRPr>
            </a:p>
            <a:p>
              <a:r>
                <a:rPr lang="ja-JP" altLang="en-US" sz="1100">
                  <a:latin typeface="+mj-ea"/>
                  <a:ea typeface="+mj-ea"/>
                </a:rPr>
                <a:t>　各信用保証率を、市町村より消防団協力事業所の認定を受けている場合に、</a:t>
              </a:r>
              <a:r>
                <a:rPr lang="en-US" altLang="ja-JP" sz="1100">
                  <a:latin typeface="+mj-ea"/>
                  <a:ea typeface="+mj-ea"/>
                </a:rPr>
                <a:t>0.1</a:t>
              </a:r>
              <a:r>
                <a:rPr lang="ja-JP" altLang="en-US" sz="1100">
                  <a:latin typeface="+mj-ea"/>
                  <a:ea typeface="+mj-ea"/>
                </a:rPr>
                <a:t>％優遇するもの。</a:t>
              </a:r>
              <a:endParaRPr lang="en-US" altLang="ja-JP" sz="1100">
                <a:latin typeface="+mj-ea"/>
                <a:ea typeface="+mj-ea"/>
              </a:endParaRPr>
            </a:p>
          </p:txBody>
        </p:sp>
        <p:sp>
          <p:nvSpPr>
            <p:cNvPr id="24" name="テキスト ボックス 23">
              <a:extLst>
                <a:ext uri="{FF2B5EF4-FFF2-40B4-BE49-F238E27FC236}">
                  <a16:creationId xmlns:a16="http://schemas.microsoft.com/office/drawing/2014/main" id="{0F55730D-B0DE-4B99-B0A7-D56E9F239D3E}"/>
                </a:ext>
              </a:extLst>
            </p:cNvPr>
            <p:cNvSpPr txBox="1"/>
            <p:nvPr/>
          </p:nvSpPr>
          <p:spPr>
            <a:xfrm>
              <a:off x="369448" y="1581379"/>
              <a:ext cx="3389152" cy="158854"/>
            </a:xfrm>
            <a:prstGeom prst="rect">
              <a:avLst/>
            </a:prstGeom>
            <a:solidFill>
              <a:schemeClr val="accent2">
                <a:lumMod val="60000"/>
                <a:lumOff val="40000"/>
              </a:schemeClr>
            </a:solidFill>
            <a:ln w="12700">
              <a:solidFill>
                <a:schemeClr val="accent2"/>
              </a:solidFill>
            </a:ln>
          </p:spPr>
          <p:txBody>
            <a:bodyPr wrap="none" rtlCol="0" anchor="ctr">
              <a:normAutofit/>
            </a:bodyPr>
            <a:lstStyle/>
            <a:p>
              <a:r>
                <a:rPr lang="en-US" altLang="ja-JP" sz="1200">
                  <a:latin typeface="+mj-ea"/>
                  <a:ea typeface="+mj-ea"/>
                </a:rPr>
                <a:t>【</a:t>
              </a:r>
              <a:r>
                <a:rPr lang="ja-JP" altLang="en-US" sz="1200">
                  <a:latin typeface="+mj-ea"/>
                  <a:ea typeface="+mj-ea"/>
                </a:rPr>
                <a:t>福島県</a:t>
              </a:r>
              <a:r>
                <a:rPr lang="en-US" altLang="ja-JP" sz="1200">
                  <a:latin typeface="+mj-ea"/>
                  <a:ea typeface="+mj-ea"/>
                </a:rPr>
                <a:t>】｢</a:t>
              </a:r>
              <a:r>
                <a:rPr lang="ja-JP" altLang="en-US" sz="1200">
                  <a:latin typeface="+mj-ea"/>
                  <a:ea typeface="+mj-ea"/>
                </a:rPr>
                <a:t>ふくしま産業育成資金</a:t>
              </a:r>
              <a:r>
                <a:rPr lang="en-US" altLang="ja-JP" sz="1200">
                  <a:latin typeface="+mj-ea"/>
                  <a:ea typeface="+mj-ea"/>
                </a:rPr>
                <a:t>｣</a:t>
              </a:r>
              <a:r>
                <a:rPr lang="ja-JP" altLang="en-US" sz="1200">
                  <a:latin typeface="+mj-ea"/>
                  <a:ea typeface="+mj-ea"/>
                </a:rPr>
                <a:t>における信用保証料率の優遇</a:t>
              </a:r>
            </a:p>
          </p:txBody>
        </p:sp>
      </p:grpSp>
      <p:grpSp>
        <p:nvGrpSpPr>
          <p:cNvPr id="25" name="グループ化 24">
            <a:extLst>
              <a:ext uri="{FF2B5EF4-FFF2-40B4-BE49-F238E27FC236}">
                <a16:creationId xmlns:a16="http://schemas.microsoft.com/office/drawing/2014/main" id="{1E4A53A7-3BC8-49B9-94DD-B5C5CE97CD29}"/>
              </a:ext>
            </a:extLst>
          </p:cNvPr>
          <p:cNvGrpSpPr/>
          <p:nvPr/>
        </p:nvGrpSpPr>
        <p:grpSpPr>
          <a:xfrm>
            <a:off x="93878" y="5492439"/>
            <a:ext cx="6471578" cy="1859153"/>
            <a:chOff x="369449" y="1554693"/>
            <a:chExt cx="5059355" cy="1153906"/>
          </a:xfrm>
        </p:grpSpPr>
        <p:sp>
          <p:nvSpPr>
            <p:cNvPr id="26" name="テキスト ボックス 25">
              <a:extLst>
                <a:ext uri="{FF2B5EF4-FFF2-40B4-BE49-F238E27FC236}">
                  <a16:creationId xmlns:a16="http://schemas.microsoft.com/office/drawing/2014/main" id="{52D910BA-4B29-4445-84D5-C931B3EDAE05}"/>
                </a:ext>
              </a:extLst>
            </p:cNvPr>
            <p:cNvSpPr txBox="1"/>
            <p:nvPr/>
          </p:nvSpPr>
          <p:spPr>
            <a:xfrm>
              <a:off x="432041" y="1652304"/>
              <a:ext cx="4996763" cy="1056295"/>
            </a:xfrm>
            <a:prstGeom prst="rect">
              <a:avLst/>
            </a:prstGeom>
            <a:solidFill>
              <a:schemeClr val="accent2">
                <a:lumMod val="20000"/>
                <a:lumOff val="80000"/>
              </a:schemeClr>
            </a:solidFill>
            <a:ln w="12700">
              <a:solidFill>
                <a:schemeClr val="accent2"/>
              </a:solidFill>
            </a:ln>
          </p:spPr>
          <p:txBody>
            <a:bodyPr wrap="square" rtlCol="0">
              <a:noAutofit/>
            </a:bodyPr>
            <a:lstStyle/>
            <a:p>
              <a:endParaRPr lang="en-US" altLang="ja-JP" sz="900" u="sng">
                <a:latin typeface="+mn-ea"/>
              </a:endParaRPr>
            </a:p>
            <a:p>
              <a:r>
                <a:rPr lang="ja-JP" altLang="en-US" sz="1100" u="sng">
                  <a:latin typeface="+mj-ea"/>
                  <a:ea typeface="+mj-ea"/>
                </a:rPr>
                <a:t>１．制度内容</a:t>
              </a:r>
              <a:r>
                <a:rPr lang="ja-JP" altLang="en-US" sz="1100">
                  <a:latin typeface="+mj-ea"/>
                  <a:ea typeface="+mj-ea"/>
                </a:rPr>
                <a:t>　（消防団協力事業所認定の対象は令和元年７月から）</a:t>
              </a:r>
              <a:endParaRPr lang="en-US" altLang="ja-JP" sz="1100">
                <a:latin typeface="+mj-ea"/>
                <a:ea typeface="+mj-ea"/>
              </a:endParaRPr>
            </a:p>
            <a:p>
              <a:r>
                <a:rPr lang="ja-JP" altLang="en-US" sz="1100">
                  <a:latin typeface="+mj-ea"/>
                  <a:ea typeface="+mj-ea"/>
                </a:rPr>
                <a:t>　</a:t>
              </a:r>
              <a:r>
                <a:rPr lang="ja-JP" altLang="ja-JP" sz="1100">
                  <a:solidFill>
                    <a:prstClr val="black"/>
                  </a:solidFill>
                  <a:latin typeface="+mj-ea"/>
                  <a:ea typeface="+mj-ea"/>
                </a:rPr>
                <a:t>事業</a:t>
              </a:r>
              <a:r>
                <a:rPr lang="ja-JP" altLang="en-US" sz="1100">
                  <a:solidFill>
                    <a:prstClr val="black"/>
                  </a:solidFill>
                  <a:latin typeface="+mj-ea"/>
                  <a:ea typeface="+mj-ea"/>
                </a:rPr>
                <a:t>運営</a:t>
              </a:r>
              <a:r>
                <a:rPr lang="ja-JP" altLang="ja-JP" sz="1100">
                  <a:solidFill>
                    <a:prstClr val="black"/>
                  </a:solidFill>
                  <a:latin typeface="+mj-ea"/>
                  <a:ea typeface="+mj-ea"/>
                </a:rPr>
                <a:t>に必要とする資金を、金融機関及び信用保証協会と県が協調して融資する制度</a:t>
              </a:r>
              <a:r>
                <a:rPr lang="ja-JP" altLang="en-US" sz="1100">
                  <a:solidFill>
                    <a:prstClr val="black"/>
                  </a:solidFill>
                  <a:latin typeface="+mj-ea"/>
                  <a:ea typeface="+mj-ea"/>
                </a:rPr>
                <a:t>。　</a:t>
              </a:r>
              <a:r>
                <a:rPr lang="ja-JP" altLang="en-US" sz="1100">
                  <a:latin typeface="+mj-ea"/>
                  <a:ea typeface="+mj-ea"/>
                </a:rPr>
                <a:t>　　</a:t>
              </a:r>
              <a:endParaRPr lang="en-US" altLang="ja-JP" sz="1100">
                <a:latin typeface="+mj-ea"/>
                <a:ea typeface="+mj-ea"/>
              </a:endParaRPr>
            </a:p>
            <a:p>
              <a:r>
                <a:rPr lang="ja-JP" altLang="en-US" sz="1100">
                  <a:latin typeface="+mj-ea"/>
                  <a:ea typeface="+mj-ea"/>
                </a:rPr>
                <a:t>　・融資限度額（設備資金）１億円（運転資金）</a:t>
              </a:r>
              <a:r>
                <a:rPr lang="en-US" altLang="ja-JP" sz="1100">
                  <a:latin typeface="+mj-ea"/>
                  <a:ea typeface="+mj-ea"/>
                </a:rPr>
                <a:t>2,000</a:t>
              </a:r>
              <a:r>
                <a:rPr lang="ja-JP" altLang="en-US" sz="1100">
                  <a:latin typeface="+mj-ea"/>
                  <a:ea typeface="+mj-ea"/>
                </a:rPr>
                <a:t>万円 一企業限度額１億円</a:t>
              </a:r>
              <a:endParaRPr lang="en-US" altLang="ja-JP" sz="1100">
                <a:latin typeface="+mj-ea"/>
                <a:ea typeface="+mj-ea"/>
              </a:endParaRPr>
            </a:p>
            <a:p>
              <a:endParaRPr lang="en-US" altLang="ja-JP" sz="800">
                <a:latin typeface="+mj-ea"/>
                <a:ea typeface="+mj-ea"/>
              </a:endParaRPr>
            </a:p>
            <a:p>
              <a:r>
                <a:rPr lang="ja-JP" altLang="en-US" sz="1100" u="sng">
                  <a:latin typeface="+mn-ea"/>
                </a:rPr>
                <a:t>２．対象者</a:t>
              </a:r>
              <a:endParaRPr lang="en-US" altLang="ja-JP" sz="1100" u="sng">
                <a:latin typeface="+mn-ea"/>
              </a:endParaRPr>
            </a:p>
            <a:p>
              <a:r>
                <a:rPr lang="ja-JP" altLang="en-US" sz="1100">
                  <a:latin typeface="+mn-ea"/>
                </a:rPr>
                <a:t>　市町村が定める消防団協力事業所の認定を受けている事業所</a:t>
              </a:r>
              <a:endParaRPr lang="en-US" altLang="ja-JP" sz="1100">
                <a:latin typeface="+mn-ea"/>
              </a:endParaRPr>
            </a:p>
            <a:p>
              <a:endParaRPr lang="en-US" altLang="ja-JP" sz="800">
                <a:latin typeface="+mj-ea"/>
                <a:ea typeface="+mj-ea"/>
              </a:endParaRPr>
            </a:p>
            <a:p>
              <a:r>
                <a:rPr lang="ja-JP" altLang="en-US" sz="1100" u="sng">
                  <a:latin typeface="+mj-ea"/>
                  <a:ea typeface="+mj-ea"/>
                </a:rPr>
                <a:t>３．信用保証料割引</a:t>
              </a:r>
              <a:endParaRPr lang="en-US" altLang="ja-JP" sz="1100" u="sng">
                <a:latin typeface="+mj-ea"/>
                <a:ea typeface="+mj-ea"/>
              </a:endParaRPr>
            </a:p>
            <a:p>
              <a:r>
                <a:rPr lang="ja-JP" altLang="en-US" sz="1100">
                  <a:latin typeface="+mj-ea"/>
                  <a:ea typeface="+mj-ea"/>
                </a:rPr>
                <a:t>　各信用保証率を県が半額補助するもの。</a:t>
              </a:r>
              <a:endParaRPr lang="en-US" altLang="ja-JP" sz="1100">
                <a:latin typeface="+mj-ea"/>
                <a:ea typeface="+mj-ea"/>
              </a:endParaRPr>
            </a:p>
            <a:p>
              <a:endParaRPr lang="ja-JP" altLang="en-US" sz="1100">
                <a:latin typeface="ＭＳ ゴシック" panose="020B0609070205080204" pitchFamily="49" charset="-128"/>
                <a:ea typeface="ＭＳ ゴシック" panose="020B0609070205080204" pitchFamily="49" charset="-128"/>
              </a:endParaRPr>
            </a:p>
          </p:txBody>
        </p:sp>
        <p:sp>
          <p:nvSpPr>
            <p:cNvPr id="27" name="テキスト ボックス 26">
              <a:extLst>
                <a:ext uri="{FF2B5EF4-FFF2-40B4-BE49-F238E27FC236}">
                  <a16:creationId xmlns:a16="http://schemas.microsoft.com/office/drawing/2014/main" id="{A1658D29-A027-4291-A272-A0408F758DB4}"/>
                </a:ext>
              </a:extLst>
            </p:cNvPr>
            <p:cNvSpPr txBox="1"/>
            <p:nvPr/>
          </p:nvSpPr>
          <p:spPr>
            <a:xfrm>
              <a:off x="369449" y="1554693"/>
              <a:ext cx="1775032" cy="173484"/>
            </a:xfrm>
            <a:prstGeom prst="rect">
              <a:avLst/>
            </a:prstGeom>
            <a:solidFill>
              <a:schemeClr val="accent2">
                <a:lumMod val="60000"/>
                <a:lumOff val="40000"/>
              </a:schemeClr>
            </a:solidFill>
            <a:ln w="12700">
              <a:solidFill>
                <a:schemeClr val="accent2"/>
              </a:solidFill>
            </a:ln>
          </p:spPr>
          <p:txBody>
            <a:bodyPr wrap="none" rtlCol="0" anchor="ctr">
              <a:normAutofit/>
            </a:bodyPr>
            <a:lstStyle/>
            <a:p>
              <a:r>
                <a:rPr lang="en-US" altLang="ja-JP" sz="1200">
                  <a:latin typeface="+mj-ea"/>
                  <a:ea typeface="+mj-ea"/>
                </a:rPr>
                <a:t>【</a:t>
              </a:r>
              <a:r>
                <a:rPr lang="ja-JP" altLang="en-US" sz="1200">
                  <a:latin typeface="+mj-ea"/>
                  <a:ea typeface="+mj-ea"/>
                </a:rPr>
                <a:t>山梨県</a:t>
              </a:r>
              <a:r>
                <a:rPr lang="en-US" altLang="ja-JP" sz="1200">
                  <a:latin typeface="+mj-ea"/>
                  <a:ea typeface="+mj-ea"/>
                </a:rPr>
                <a:t>】</a:t>
              </a:r>
              <a:r>
                <a:rPr lang="ja-JP" altLang="en-US" sz="1200">
                  <a:latin typeface="+mj-ea"/>
                  <a:ea typeface="+mj-ea"/>
                </a:rPr>
                <a:t>成長やまなし応援融資</a:t>
              </a:r>
              <a:endParaRPr lang="en-US" altLang="ja-JP" sz="1200">
                <a:solidFill>
                  <a:srgbClr val="FF0000"/>
                </a:solidFill>
                <a:latin typeface="+mj-ea"/>
                <a:ea typeface="+mj-ea"/>
              </a:endParaRPr>
            </a:p>
          </p:txBody>
        </p:sp>
      </p:grpSp>
      <p:grpSp>
        <p:nvGrpSpPr>
          <p:cNvPr id="28" name="グループ化 27">
            <a:extLst>
              <a:ext uri="{FF2B5EF4-FFF2-40B4-BE49-F238E27FC236}">
                <a16:creationId xmlns:a16="http://schemas.microsoft.com/office/drawing/2014/main" id="{BF85E817-3AFF-47F8-8C3B-A30B0385DEC5}"/>
              </a:ext>
            </a:extLst>
          </p:cNvPr>
          <p:cNvGrpSpPr/>
          <p:nvPr/>
        </p:nvGrpSpPr>
        <p:grpSpPr>
          <a:xfrm>
            <a:off x="93878" y="7599384"/>
            <a:ext cx="6467723" cy="2012791"/>
            <a:chOff x="369448" y="1568317"/>
            <a:chExt cx="5059356" cy="1130598"/>
          </a:xfrm>
        </p:grpSpPr>
        <p:sp>
          <p:nvSpPr>
            <p:cNvPr id="29" name="テキスト ボックス 28">
              <a:extLst>
                <a:ext uri="{FF2B5EF4-FFF2-40B4-BE49-F238E27FC236}">
                  <a16:creationId xmlns:a16="http://schemas.microsoft.com/office/drawing/2014/main" id="{289A9423-0CC8-42ED-8579-499726396345}"/>
                </a:ext>
              </a:extLst>
            </p:cNvPr>
            <p:cNvSpPr txBox="1"/>
            <p:nvPr/>
          </p:nvSpPr>
          <p:spPr>
            <a:xfrm>
              <a:off x="432041" y="1652005"/>
              <a:ext cx="4996763" cy="1046910"/>
            </a:xfrm>
            <a:prstGeom prst="rect">
              <a:avLst/>
            </a:prstGeom>
            <a:solidFill>
              <a:schemeClr val="accent2">
                <a:lumMod val="20000"/>
                <a:lumOff val="80000"/>
              </a:schemeClr>
            </a:solidFill>
            <a:ln w="12700">
              <a:solidFill>
                <a:schemeClr val="accent2"/>
              </a:solidFill>
            </a:ln>
          </p:spPr>
          <p:txBody>
            <a:bodyPr wrap="square" rtlCol="0">
              <a:noAutofit/>
            </a:bodyPr>
            <a:lstStyle/>
            <a:p>
              <a:endParaRPr lang="en-US" altLang="ja-JP" sz="900" u="sng">
                <a:latin typeface="+mn-ea"/>
              </a:endParaRPr>
            </a:p>
            <a:p>
              <a:r>
                <a:rPr lang="ja-JP" altLang="en-US" sz="1100" u="sng">
                  <a:latin typeface="+mj-ea"/>
                  <a:ea typeface="+mj-ea"/>
                </a:rPr>
                <a:t>１．制度内容</a:t>
              </a:r>
              <a:r>
                <a:rPr lang="ja-JP" altLang="en-US" sz="1100">
                  <a:latin typeface="+mj-ea"/>
                  <a:ea typeface="+mj-ea"/>
                </a:rPr>
                <a:t>　</a:t>
              </a:r>
              <a:r>
                <a:rPr lang="ja-JP" altLang="en-US" sz="1050">
                  <a:latin typeface="+mj-ea"/>
                  <a:ea typeface="+mj-ea"/>
                </a:rPr>
                <a:t>（平成</a:t>
              </a:r>
              <a:r>
                <a:rPr lang="en-US" altLang="ja-JP" sz="1050">
                  <a:latin typeface="+mj-ea"/>
                  <a:ea typeface="+mj-ea"/>
                </a:rPr>
                <a:t>28</a:t>
              </a:r>
              <a:r>
                <a:rPr lang="ja-JP" altLang="en-US" sz="1050">
                  <a:latin typeface="+mj-ea"/>
                  <a:ea typeface="+mj-ea"/>
                </a:rPr>
                <a:t>年４月新設）</a:t>
              </a:r>
              <a:endParaRPr lang="en-US" altLang="ja-JP" sz="1050">
                <a:latin typeface="+mj-ea"/>
                <a:ea typeface="+mj-ea"/>
              </a:endParaRPr>
            </a:p>
            <a:p>
              <a:r>
                <a:rPr lang="ja-JP" altLang="en-US" sz="1100">
                  <a:latin typeface="+mj-ea"/>
                  <a:ea typeface="+mj-ea"/>
                </a:rPr>
                <a:t>　</a:t>
              </a:r>
              <a:r>
                <a:rPr lang="ja-JP" altLang="ja-JP" sz="1100">
                  <a:latin typeface="+mj-ea"/>
                  <a:ea typeface="+mj-ea"/>
                </a:rPr>
                <a:t>事業活動に必要とする資金を、金融機関及び信用保証協会と県が協調して融資する制度</a:t>
              </a:r>
              <a:r>
                <a:rPr lang="ja-JP" altLang="en-US" sz="1100">
                  <a:latin typeface="+mj-ea"/>
                  <a:ea typeface="+mj-ea"/>
                </a:rPr>
                <a:t>。　</a:t>
              </a:r>
              <a:endParaRPr lang="en-US" altLang="ja-JP" sz="1100">
                <a:latin typeface="+mj-ea"/>
                <a:ea typeface="+mj-ea"/>
              </a:endParaRPr>
            </a:p>
            <a:p>
              <a:endParaRPr lang="en-US" altLang="ja-JP" sz="800">
                <a:latin typeface="+mj-ea"/>
                <a:ea typeface="+mj-ea"/>
              </a:endParaRPr>
            </a:p>
            <a:p>
              <a:r>
                <a:rPr lang="ja-JP" altLang="en-US" sz="1100" u="sng">
                  <a:latin typeface="+mj-ea"/>
                  <a:ea typeface="+mj-ea"/>
                </a:rPr>
                <a:t>２．対象者</a:t>
              </a:r>
              <a:endParaRPr lang="en-US" altLang="ja-JP" sz="1100" u="sng">
                <a:latin typeface="+mj-ea"/>
                <a:ea typeface="+mj-ea"/>
              </a:endParaRPr>
            </a:p>
            <a:p>
              <a:r>
                <a:rPr lang="ja-JP" altLang="en-US" sz="1100">
                  <a:latin typeface="+mj-ea"/>
                  <a:ea typeface="+mj-ea"/>
                </a:rPr>
                <a:t>　市町村が定める消防団協力事業所の認定を受けている事業所。</a:t>
              </a:r>
              <a:endParaRPr lang="en-US" altLang="ja-JP" sz="1100">
                <a:latin typeface="+mj-ea"/>
                <a:ea typeface="+mj-ea"/>
              </a:endParaRPr>
            </a:p>
            <a:p>
              <a:endParaRPr lang="en-US" altLang="ja-JP" sz="800">
                <a:latin typeface="+mj-ea"/>
                <a:ea typeface="+mj-ea"/>
              </a:endParaRPr>
            </a:p>
            <a:p>
              <a:r>
                <a:rPr lang="ja-JP" altLang="en-US" sz="1100" u="sng">
                  <a:latin typeface="+mj-ea"/>
                  <a:ea typeface="+mj-ea"/>
                </a:rPr>
                <a:t>３．貸付利率引き下げ</a:t>
              </a:r>
              <a:endParaRPr lang="en-US" altLang="ja-JP" sz="1100" u="sng">
                <a:latin typeface="+mj-ea"/>
                <a:ea typeface="+mj-ea"/>
              </a:endParaRPr>
            </a:p>
            <a:p>
              <a:r>
                <a:rPr lang="ja-JP" altLang="en-US" sz="1100">
                  <a:latin typeface="+mj-ea"/>
                  <a:ea typeface="+mj-ea"/>
                </a:rPr>
                <a:t>　「しあわせ信州創造枠」として中小企業振興資金の各枠の貸付利率を</a:t>
              </a:r>
              <a:r>
                <a:rPr lang="en-US" altLang="ja-JP" sz="1100">
                  <a:latin typeface="+mj-ea"/>
                  <a:ea typeface="+mj-ea"/>
                </a:rPr>
                <a:t>0.2</a:t>
              </a:r>
              <a:r>
                <a:rPr lang="ja-JP" altLang="en-US" sz="1100">
                  <a:latin typeface="+mj-ea"/>
                  <a:ea typeface="+mj-ea"/>
                </a:rPr>
                <a:t>％引下げるもの。</a:t>
              </a:r>
              <a:endParaRPr lang="en-US" altLang="ja-JP" sz="1100">
                <a:latin typeface="+mj-ea"/>
                <a:ea typeface="+mj-ea"/>
              </a:endParaRPr>
            </a:p>
            <a:p>
              <a:endParaRPr lang="en-US" altLang="ja-JP" sz="800">
                <a:latin typeface="+mj-ea"/>
                <a:ea typeface="+mj-ea"/>
              </a:endParaRPr>
            </a:p>
            <a:p>
              <a:r>
                <a:rPr lang="zh-TW" altLang="en-US" sz="1100" u="sng">
                  <a:latin typeface="ＭＳ Ｐゴシック" panose="020B0600070205080204" pitchFamily="50" charset="-128"/>
                  <a:ea typeface="ＭＳ Ｐゴシック" panose="020B0600070205080204" pitchFamily="50" charset="-128"/>
                </a:rPr>
                <a:t>４．適用実績</a:t>
              </a:r>
              <a:r>
                <a:rPr lang="zh-TW" altLang="en-US" sz="1100">
                  <a:latin typeface="ＭＳ Ｐゴシック" panose="020B0600070205080204" pitchFamily="50" charset="-128"/>
                  <a:ea typeface="ＭＳ Ｐゴシック" panose="020B0600070205080204" pitchFamily="50" charset="-128"/>
                </a:rPr>
                <a:t>（令和</a:t>
              </a:r>
              <a:r>
                <a:rPr lang="ja-JP" altLang="en-US" sz="1100">
                  <a:latin typeface="ＭＳ Ｐゴシック" panose="020B0600070205080204" pitchFamily="50" charset="-128"/>
                  <a:ea typeface="ＭＳ Ｐゴシック" panose="020B0600070205080204" pitchFamily="50" charset="-128"/>
                </a:rPr>
                <a:t>６</a:t>
              </a:r>
              <a:r>
                <a:rPr lang="zh-TW" altLang="en-US" sz="1100">
                  <a:latin typeface="ＭＳ Ｐゴシック" panose="020B0600070205080204" pitchFamily="50" charset="-128"/>
                  <a:ea typeface="ＭＳ Ｐゴシック" panose="020B0600070205080204" pitchFamily="50" charset="-128"/>
                </a:rPr>
                <a:t>年度） </a:t>
              </a:r>
              <a:r>
                <a:rPr lang="ja-JP" altLang="en-US" sz="1100">
                  <a:latin typeface="ＭＳ Ｐゴシック" panose="020B0600070205080204" pitchFamily="50" charset="-128"/>
                  <a:ea typeface="ＭＳ Ｐゴシック" panose="020B0600070205080204" pitchFamily="50" charset="-128"/>
                </a:rPr>
                <a:t>３</a:t>
              </a:r>
              <a:r>
                <a:rPr lang="zh-TW" altLang="en-US" sz="1100">
                  <a:latin typeface="ＭＳ Ｐゴシック" panose="020B0600070205080204" pitchFamily="50" charset="-128"/>
                  <a:ea typeface="ＭＳ Ｐゴシック" panose="020B0600070205080204" pitchFamily="50" charset="-128"/>
                </a:rPr>
                <a:t>件</a:t>
              </a:r>
            </a:p>
          </p:txBody>
        </p:sp>
        <p:sp>
          <p:nvSpPr>
            <p:cNvPr id="30" name="テキスト ボックス 29">
              <a:extLst>
                <a:ext uri="{FF2B5EF4-FFF2-40B4-BE49-F238E27FC236}">
                  <a16:creationId xmlns:a16="http://schemas.microsoft.com/office/drawing/2014/main" id="{64EFB54A-7220-475A-846D-7DDA5FEBE260}"/>
                </a:ext>
              </a:extLst>
            </p:cNvPr>
            <p:cNvSpPr txBox="1"/>
            <p:nvPr/>
          </p:nvSpPr>
          <p:spPr>
            <a:xfrm>
              <a:off x="369448" y="1568317"/>
              <a:ext cx="2682510" cy="157005"/>
            </a:xfrm>
            <a:prstGeom prst="rect">
              <a:avLst/>
            </a:prstGeom>
            <a:solidFill>
              <a:schemeClr val="accent2">
                <a:lumMod val="60000"/>
                <a:lumOff val="40000"/>
              </a:schemeClr>
            </a:solidFill>
            <a:ln w="12700">
              <a:solidFill>
                <a:schemeClr val="accent2"/>
              </a:solidFill>
            </a:ln>
          </p:spPr>
          <p:txBody>
            <a:bodyPr wrap="none" rtlCol="0" anchor="ctr">
              <a:normAutofit/>
            </a:bodyPr>
            <a:lstStyle/>
            <a:p>
              <a:r>
                <a:rPr lang="en-US" altLang="ja-JP" sz="1200">
                  <a:latin typeface="+mj-ea"/>
                  <a:ea typeface="+mj-ea"/>
                </a:rPr>
                <a:t>【</a:t>
              </a:r>
              <a:r>
                <a:rPr lang="ja-JP" altLang="en-US" sz="1200">
                  <a:latin typeface="+mj-ea"/>
                  <a:ea typeface="+mj-ea"/>
                </a:rPr>
                <a:t>長野県</a:t>
              </a:r>
              <a:r>
                <a:rPr lang="en-US" altLang="ja-JP" sz="1200">
                  <a:latin typeface="+mj-ea"/>
                  <a:ea typeface="+mj-ea"/>
                </a:rPr>
                <a:t>】</a:t>
              </a:r>
              <a:r>
                <a:rPr lang="ja-JP" altLang="en-US" sz="1200">
                  <a:latin typeface="+mj-ea"/>
                  <a:ea typeface="+mj-ea"/>
                </a:rPr>
                <a:t>中小企業融資制度（中小企業振興資金）</a:t>
              </a:r>
              <a:endParaRPr lang="en-US" altLang="ja-JP" sz="1200">
                <a:latin typeface="+mj-ea"/>
                <a:ea typeface="+mj-ea"/>
              </a:endParaRPr>
            </a:p>
          </p:txBody>
        </p:sp>
      </p:grpSp>
      <p:grpSp>
        <p:nvGrpSpPr>
          <p:cNvPr id="3" name="グループ化 2">
            <a:extLst>
              <a:ext uri="{FF2B5EF4-FFF2-40B4-BE49-F238E27FC236}">
                <a16:creationId xmlns:a16="http://schemas.microsoft.com/office/drawing/2014/main" id="{6536B795-3E2D-41FD-A5AE-A606F894725F}"/>
              </a:ext>
            </a:extLst>
          </p:cNvPr>
          <p:cNvGrpSpPr/>
          <p:nvPr/>
        </p:nvGrpSpPr>
        <p:grpSpPr>
          <a:xfrm>
            <a:off x="90024" y="618976"/>
            <a:ext cx="6471577" cy="2334564"/>
            <a:chOff x="369448" y="1655309"/>
            <a:chExt cx="5067051" cy="1061742"/>
          </a:xfrm>
        </p:grpSpPr>
        <p:sp>
          <p:nvSpPr>
            <p:cNvPr id="4" name="テキスト ボックス 3">
              <a:extLst>
                <a:ext uri="{FF2B5EF4-FFF2-40B4-BE49-F238E27FC236}">
                  <a16:creationId xmlns:a16="http://schemas.microsoft.com/office/drawing/2014/main" id="{C46CB7B8-3C87-430C-A628-94F437F9829D}"/>
                </a:ext>
              </a:extLst>
            </p:cNvPr>
            <p:cNvSpPr txBox="1"/>
            <p:nvPr/>
          </p:nvSpPr>
          <p:spPr>
            <a:xfrm>
              <a:off x="432040" y="1722260"/>
              <a:ext cx="5004459" cy="994791"/>
            </a:xfrm>
            <a:prstGeom prst="rect">
              <a:avLst/>
            </a:prstGeom>
            <a:solidFill>
              <a:schemeClr val="accent2">
                <a:lumMod val="20000"/>
                <a:lumOff val="80000"/>
              </a:schemeClr>
            </a:solidFill>
            <a:ln w="12700">
              <a:solidFill>
                <a:schemeClr val="accent2"/>
              </a:solidFill>
            </a:ln>
          </p:spPr>
          <p:txBody>
            <a:bodyPr wrap="square" rtlCol="0">
              <a:noAutofit/>
            </a:bodyPr>
            <a:lstStyle/>
            <a:p>
              <a:endParaRPr lang="en-US" altLang="ja-JP" sz="900" u="sng">
                <a:latin typeface="+mn-ea"/>
              </a:endParaRPr>
            </a:p>
            <a:p>
              <a:r>
                <a:rPr lang="ja-JP" altLang="en-US" sz="1100" u="sng">
                  <a:latin typeface="+mj-ea"/>
                  <a:ea typeface="+mj-ea"/>
                </a:rPr>
                <a:t>１．制度内容</a:t>
              </a:r>
              <a:r>
                <a:rPr lang="ja-JP" altLang="en-US" sz="1100">
                  <a:latin typeface="+mj-ea"/>
                  <a:ea typeface="+mj-ea"/>
                </a:rPr>
                <a:t>　（平成</a:t>
              </a:r>
              <a:r>
                <a:rPr lang="en-US" altLang="ja-JP" sz="1100">
                  <a:latin typeface="+mj-ea"/>
                  <a:ea typeface="+mj-ea"/>
                </a:rPr>
                <a:t>28</a:t>
              </a:r>
              <a:r>
                <a:rPr lang="ja-JP" altLang="en-US" sz="1100">
                  <a:latin typeface="+mj-ea"/>
                  <a:ea typeface="+mj-ea"/>
                </a:rPr>
                <a:t>年</a:t>
              </a:r>
              <a:r>
                <a:rPr lang="en-US" altLang="ja-JP" sz="1100">
                  <a:latin typeface="+mj-ea"/>
                  <a:ea typeface="+mj-ea"/>
                </a:rPr>
                <a:t>4</a:t>
              </a:r>
              <a:r>
                <a:rPr lang="ja-JP" altLang="en-US" sz="1100">
                  <a:latin typeface="+mj-ea"/>
                  <a:ea typeface="+mj-ea"/>
                </a:rPr>
                <a:t>月創設、平成</a:t>
              </a:r>
              <a:r>
                <a:rPr lang="en-US" altLang="ja-JP" sz="1100">
                  <a:latin typeface="+mj-ea"/>
                  <a:ea typeface="+mj-ea"/>
                </a:rPr>
                <a:t>30</a:t>
              </a:r>
              <a:r>
                <a:rPr lang="ja-JP" altLang="en-US" sz="1100">
                  <a:latin typeface="+mj-ea"/>
                  <a:ea typeface="+mj-ea"/>
                </a:rPr>
                <a:t>年</a:t>
              </a:r>
              <a:r>
                <a:rPr lang="en-US" altLang="ja-JP" sz="1100">
                  <a:latin typeface="+mj-ea"/>
                  <a:ea typeface="+mj-ea"/>
                </a:rPr>
                <a:t>4</a:t>
              </a:r>
              <a:r>
                <a:rPr lang="ja-JP" altLang="en-US" sz="1100">
                  <a:latin typeface="+mj-ea"/>
                  <a:ea typeface="+mj-ea"/>
                </a:rPr>
                <a:t>月一部改正）</a:t>
              </a:r>
              <a:endParaRPr lang="en-US" altLang="ja-JP" sz="1100">
                <a:latin typeface="+mj-ea"/>
                <a:ea typeface="+mj-ea"/>
              </a:endParaRPr>
            </a:p>
            <a:p>
              <a:r>
                <a:rPr lang="ja-JP" altLang="en-US" sz="1100">
                  <a:latin typeface="+mj-ea"/>
                  <a:ea typeface="+mj-ea"/>
                </a:rPr>
                <a:t>　</a:t>
              </a:r>
              <a:r>
                <a:rPr lang="ja-JP" altLang="ja-JP" sz="1100">
                  <a:latin typeface="+mj-ea"/>
                  <a:ea typeface="+mj-ea"/>
                </a:rPr>
                <a:t>新技術や新製品</a:t>
              </a:r>
              <a:r>
                <a:rPr lang="ja-JP" altLang="en-US" sz="1100">
                  <a:latin typeface="+mj-ea"/>
                  <a:ea typeface="+mj-ea"/>
                </a:rPr>
                <a:t>、</a:t>
              </a:r>
              <a:r>
                <a:rPr lang="ja-JP" altLang="ja-JP" sz="1100">
                  <a:latin typeface="+mj-ea"/>
                  <a:ea typeface="+mj-ea"/>
                </a:rPr>
                <a:t>新たな事業展開</a:t>
              </a:r>
              <a:r>
                <a:rPr lang="ja-JP" altLang="en-US" sz="1100">
                  <a:latin typeface="+mj-ea"/>
                  <a:ea typeface="+mj-ea"/>
                </a:rPr>
                <a:t>、</a:t>
              </a:r>
              <a:r>
                <a:rPr lang="ja-JP" altLang="ja-JP" sz="1100">
                  <a:latin typeface="+mj-ea"/>
                  <a:ea typeface="+mj-ea"/>
                </a:rPr>
                <a:t>事業承継といった「前向きな取組」を図る中小企業者</a:t>
              </a:r>
              <a:r>
                <a:rPr lang="ja-JP" altLang="en-US" sz="1100">
                  <a:latin typeface="+mj-ea"/>
                  <a:ea typeface="+mj-ea"/>
                </a:rPr>
                <a:t>等対象の融資</a:t>
              </a:r>
              <a:endParaRPr lang="en-US" altLang="ja-JP" sz="1100">
                <a:latin typeface="+mj-ea"/>
                <a:ea typeface="+mj-ea"/>
              </a:endParaRPr>
            </a:p>
            <a:p>
              <a:r>
                <a:rPr lang="ja-JP" altLang="en-US" sz="1100">
                  <a:latin typeface="+mj-ea"/>
                  <a:ea typeface="+mj-ea"/>
                </a:rPr>
                <a:t>　制度</a:t>
              </a:r>
              <a:endParaRPr lang="en-US" altLang="ja-JP" sz="1100">
                <a:latin typeface="+mj-ea"/>
                <a:ea typeface="+mj-ea"/>
              </a:endParaRPr>
            </a:p>
            <a:p>
              <a:r>
                <a:rPr lang="ja-JP" altLang="en-US" sz="1100">
                  <a:latin typeface="+mj-ea"/>
                  <a:ea typeface="+mj-ea"/>
                </a:rPr>
                <a:t>　・融資限度額（運転・設備資金）：</a:t>
              </a:r>
              <a:r>
                <a:rPr lang="en-US" altLang="ja-JP" sz="1100">
                  <a:latin typeface="+mj-ea"/>
                  <a:ea typeface="+mj-ea"/>
                </a:rPr>
                <a:t>3,000</a:t>
              </a:r>
              <a:r>
                <a:rPr lang="ja-JP" altLang="en-US" sz="1100">
                  <a:latin typeface="+mj-ea"/>
                  <a:ea typeface="+mj-ea"/>
                </a:rPr>
                <a:t>万円、償還期間：運転・設備資金とも７年以内（据置期間２年以内）</a:t>
              </a:r>
              <a:endParaRPr lang="en-US" altLang="ja-JP" sz="1100">
                <a:latin typeface="+mj-ea"/>
                <a:ea typeface="+mj-ea"/>
              </a:endParaRPr>
            </a:p>
            <a:p>
              <a:endParaRPr lang="en-US" altLang="ja-JP" sz="800">
                <a:latin typeface="+mj-ea"/>
                <a:ea typeface="+mj-ea"/>
              </a:endParaRPr>
            </a:p>
            <a:p>
              <a:r>
                <a:rPr lang="ja-JP" altLang="en-US" sz="1100" u="sng">
                  <a:latin typeface="+mj-ea"/>
                  <a:ea typeface="+mj-ea"/>
                </a:rPr>
                <a:t>２．対象者</a:t>
              </a:r>
              <a:endParaRPr lang="en-US" altLang="ja-JP" sz="1100" u="sng">
                <a:latin typeface="+mj-ea"/>
                <a:ea typeface="+mj-ea"/>
              </a:endParaRPr>
            </a:p>
            <a:p>
              <a:r>
                <a:rPr lang="ja-JP" altLang="en-US" sz="1100">
                  <a:latin typeface="+mj-ea"/>
                  <a:ea typeface="+mj-ea"/>
                </a:rPr>
                <a:t>　市町村が定める消防団協力事業所の認定を受けている事業所</a:t>
              </a:r>
              <a:endParaRPr lang="en-US" altLang="ja-JP" sz="1100">
                <a:latin typeface="+mj-ea"/>
                <a:ea typeface="+mj-ea"/>
              </a:endParaRPr>
            </a:p>
            <a:p>
              <a:endParaRPr lang="en-US" altLang="ja-JP" sz="800">
                <a:latin typeface="+mj-ea"/>
                <a:ea typeface="+mj-ea"/>
              </a:endParaRPr>
            </a:p>
            <a:p>
              <a:r>
                <a:rPr lang="ja-JP" altLang="en-US" sz="1100" u="sng">
                  <a:latin typeface="+mj-ea"/>
                  <a:ea typeface="+mj-ea"/>
                </a:rPr>
                <a:t>３．信用保証料割引</a:t>
              </a:r>
              <a:endParaRPr lang="en-US" altLang="ja-JP" sz="1100" u="sng">
                <a:latin typeface="+mj-ea"/>
                <a:ea typeface="+mj-ea"/>
              </a:endParaRPr>
            </a:p>
            <a:p>
              <a:r>
                <a:rPr lang="ja-JP" altLang="en-US" sz="1100">
                  <a:latin typeface="+mj-ea"/>
                  <a:ea typeface="+mj-ea"/>
                </a:rPr>
                <a:t>　通常</a:t>
              </a:r>
              <a:r>
                <a:rPr lang="en-US" altLang="ja-JP" sz="1100">
                  <a:latin typeface="+mj-ea"/>
                  <a:ea typeface="+mj-ea"/>
                </a:rPr>
                <a:t>0.45</a:t>
              </a:r>
              <a:r>
                <a:rPr lang="ja-JP" altLang="en-US" sz="1100">
                  <a:latin typeface="+mj-ea"/>
                  <a:ea typeface="+mj-ea"/>
                </a:rPr>
                <a:t>％～</a:t>
              </a:r>
              <a:r>
                <a:rPr lang="en-US" altLang="ja-JP" sz="1100">
                  <a:latin typeface="+mj-ea"/>
                  <a:ea typeface="+mj-ea"/>
                </a:rPr>
                <a:t>1.59</a:t>
              </a:r>
              <a:r>
                <a:rPr lang="ja-JP" altLang="en-US" sz="1100">
                  <a:latin typeface="+mj-ea"/>
                  <a:ea typeface="+mj-ea"/>
                </a:rPr>
                <a:t>％の信用保証料率を</a:t>
              </a:r>
              <a:r>
                <a:rPr lang="en-US" altLang="ja-JP" sz="1100">
                  <a:latin typeface="+mj-ea"/>
                  <a:ea typeface="+mj-ea"/>
                </a:rPr>
                <a:t>0.2</a:t>
              </a:r>
              <a:r>
                <a:rPr lang="ja-JP" altLang="en-US" sz="1100">
                  <a:latin typeface="+mj-ea"/>
                  <a:ea typeface="+mj-ea"/>
                </a:rPr>
                <a:t>％引き下げるもの</a:t>
              </a:r>
              <a:endParaRPr lang="en-US" altLang="ja-JP" sz="1100">
                <a:latin typeface="+mj-ea"/>
                <a:ea typeface="+mj-ea"/>
              </a:endParaRPr>
            </a:p>
            <a:p>
              <a:endParaRPr lang="zh-TW" altLang="en-US" sz="800">
                <a:latin typeface="ＭＳ Ｐゴシック" panose="020B0600070205080204" pitchFamily="50" charset="-128"/>
                <a:ea typeface="ＭＳ Ｐゴシック" panose="020B0600070205080204" pitchFamily="50" charset="-128"/>
              </a:endParaRPr>
            </a:p>
            <a:p>
              <a:r>
                <a:rPr lang="zh-TW" altLang="en-US" sz="1100" u="sng">
                  <a:latin typeface="ＭＳ Ｐゴシック" panose="020B0600070205080204" pitchFamily="50" charset="-128"/>
                  <a:ea typeface="ＭＳ Ｐゴシック" panose="020B0600070205080204" pitchFamily="50" charset="-128"/>
                </a:rPr>
                <a:t>４．適用実績（令和</a:t>
              </a:r>
              <a:r>
                <a:rPr lang="ja-JP" altLang="en-US" sz="1100" u="sng">
                  <a:latin typeface="ＭＳ Ｐゴシック" panose="020B0600070205080204" pitchFamily="50" charset="-128"/>
                  <a:ea typeface="ＭＳ Ｐゴシック" panose="020B0600070205080204" pitchFamily="50" charset="-128"/>
                </a:rPr>
                <a:t>６</a:t>
              </a:r>
              <a:r>
                <a:rPr lang="zh-TW" altLang="en-US" sz="1100" u="sng">
                  <a:latin typeface="ＭＳ Ｐゴシック" panose="020B0600070205080204" pitchFamily="50" charset="-128"/>
                  <a:ea typeface="ＭＳ Ｐゴシック" panose="020B0600070205080204" pitchFamily="50" charset="-128"/>
                </a:rPr>
                <a:t>年度）</a:t>
              </a:r>
              <a:r>
                <a:rPr lang="ja-JP" altLang="en-US" sz="1100">
                  <a:latin typeface="ＭＳ Ｐゴシック" panose="020B0600070205080204" pitchFamily="50" charset="-128"/>
                  <a:ea typeface="ＭＳ Ｐゴシック" panose="020B0600070205080204" pitchFamily="50" charset="-128"/>
                </a:rPr>
                <a:t>　１件</a:t>
              </a:r>
              <a:r>
                <a:rPr lang="zh-TW" altLang="en-US" sz="1100">
                  <a:latin typeface="ＭＳ Ｐゴシック" panose="020B0600070205080204" pitchFamily="50" charset="-128"/>
                  <a:ea typeface="ＭＳ Ｐゴシック" panose="020B0600070205080204" pitchFamily="50" charset="-128"/>
                </a:rPr>
                <a:t>　</a:t>
              </a:r>
              <a:r>
                <a:rPr lang="ja-JP" altLang="en-US" sz="1100">
                  <a:latin typeface="ＭＳ Ｐゴシック" panose="020B0600070205080204" pitchFamily="50" charset="-128"/>
                  <a:ea typeface="ＭＳ Ｐゴシック" panose="020B0600070205080204" pitchFamily="50" charset="-128"/>
                </a:rPr>
                <a:t>　</a:t>
              </a:r>
              <a:endParaRPr lang="zh-TW" altLang="en-US" sz="1100">
                <a:latin typeface="ＭＳ Ｐゴシック" panose="020B0600070205080204" pitchFamily="50" charset="-128"/>
                <a:ea typeface="ＭＳ Ｐゴシック" panose="020B0600070205080204" pitchFamily="50" charset="-128"/>
              </a:endParaRPr>
            </a:p>
            <a:p>
              <a:endParaRPr lang="en-US" altLang="ja-JP" sz="1100">
                <a:latin typeface="+mn-ea"/>
              </a:endParaRPr>
            </a:p>
            <a:p>
              <a:endParaRPr lang="ja-JP" altLang="en-US" sz="1100">
                <a:latin typeface="ＭＳ ゴシック" panose="020B0609070205080204" pitchFamily="49" charset="-128"/>
                <a:ea typeface="ＭＳ ゴシック" panose="020B0609070205080204" pitchFamily="49" charset="-128"/>
              </a:endParaRPr>
            </a:p>
          </p:txBody>
        </p:sp>
        <p:sp>
          <p:nvSpPr>
            <p:cNvPr id="5" name="テキスト ボックス 4">
              <a:extLst>
                <a:ext uri="{FF2B5EF4-FFF2-40B4-BE49-F238E27FC236}">
                  <a16:creationId xmlns:a16="http://schemas.microsoft.com/office/drawing/2014/main" id="{896D0114-C5A9-4038-8089-BBEF938C0DE8}"/>
                </a:ext>
              </a:extLst>
            </p:cNvPr>
            <p:cNvSpPr txBox="1"/>
            <p:nvPr/>
          </p:nvSpPr>
          <p:spPr>
            <a:xfrm>
              <a:off x="369448" y="1655309"/>
              <a:ext cx="2115250" cy="121674"/>
            </a:xfrm>
            <a:prstGeom prst="rect">
              <a:avLst/>
            </a:prstGeom>
            <a:solidFill>
              <a:schemeClr val="accent2">
                <a:lumMod val="60000"/>
                <a:lumOff val="40000"/>
              </a:schemeClr>
            </a:solidFill>
            <a:ln w="12700">
              <a:solidFill>
                <a:schemeClr val="accent2"/>
              </a:solidFill>
            </a:ln>
          </p:spPr>
          <p:txBody>
            <a:bodyPr wrap="none" rtlCol="0" anchor="ctr">
              <a:normAutofit lnSpcReduction="10000"/>
            </a:bodyPr>
            <a:lstStyle/>
            <a:p>
              <a:r>
                <a:rPr lang="en-US" altLang="ja-JP" sz="1200">
                  <a:latin typeface="+mj-ea"/>
                  <a:ea typeface="+mj-ea"/>
                </a:rPr>
                <a:t>【</a:t>
              </a:r>
              <a:r>
                <a:rPr lang="ja-JP" altLang="en-US" sz="1200">
                  <a:latin typeface="+mj-ea"/>
                  <a:ea typeface="+mj-ea"/>
                </a:rPr>
                <a:t>宮城県</a:t>
              </a:r>
              <a:r>
                <a:rPr lang="en-US" altLang="ja-JP" sz="1200">
                  <a:latin typeface="+mj-ea"/>
                  <a:ea typeface="+mj-ea"/>
                </a:rPr>
                <a:t>】</a:t>
              </a:r>
              <a:r>
                <a:rPr lang="ja-JP" altLang="en-US" sz="1200">
                  <a:latin typeface="+mj-ea"/>
                  <a:ea typeface="+mj-ea"/>
                </a:rPr>
                <a:t>県制度融資信用保証料割引</a:t>
              </a:r>
            </a:p>
          </p:txBody>
        </p:sp>
      </p:grpSp>
      <p:sp>
        <p:nvSpPr>
          <p:cNvPr id="6" name="テキスト ボックス 5">
            <a:extLst>
              <a:ext uri="{FF2B5EF4-FFF2-40B4-BE49-F238E27FC236}">
                <a16:creationId xmlns:a16="http://schemas.microsoft.com/office/drawing/2014/main" id="{198038E7-70A9-4C9E-9D8D-80DF537F41DD}"/>
              </a:ext>
            </a:extLst>
          </p:cNvPr>
          <p:cNvSpPr txBox="1"/>
          <p:nvPr/>
        </p:nvSpPr>
        <p:spPr>
          <a:xfrm>
            <a:off x="93878" y="123153"/>
            <a:ext cx="925524" cy="338554"/>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kumimoji="1" lang="ja-JP" altLang="en-US" sz="1600">
                <a:latin typeface="+mj-ea"/>
                <a:ea typeface="+mj-ea"/>
              </a:rPr>
              <a:t>２．金融</a:t>
            </a:r>
          </a:p>
        </p:txBody>
      </p:sp>
    </p:spTree>
    <p:extLst>
      <p:ext uri="{BB962C8B-B14F-4D97-AF65-F5344CB8AC3E}">
        <p14:creationId xmlns:p14="http://schemas.microsoft.com/office/powerpoint/2010/main" val="31377781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60B88B-300E-3CDB-5868-1A33B43F75B7}"/>
            </a:ext>
          </a:extLst>
        </p:cNvPr>
        <p:cNvGrpSpPr/>
        <p:nvPr/>
      </p:nvGrpSpPr>
      <p:grpSpPr>
        <a:xfrm>
          <a:off x="0" y="0"/>
          <a:ext cx="0" cy="0"/>
          <a:chOff x="0" y="0"/>
          <a:chExt cx="0" cy="0"/>
        </a:xfrm>
      </p:grpSpPr>
      <p:grpSp>
        <p:nvGrpSpPr>
          <p:cNvPr id="6" name="グループ化 5">
            <a:extLst>
              <a:ext uri="{FF2B5EF4-FFF2-40B4-BE49-F238E27FC236}">
                <a16:creationId xmlns:a16="http://schemas.microsoft.com/office/drawing/2014/main" id="{B5C7DFD8-CD80-4165-BF3D-A3699C5B41AE}"/>
              </a:ext>
            </a:extLst>
          </p:cNvPr>
          <p:cNvGrpSpPr/>
          <p:nvPr/>
        </p:nvGrpSpPr>
        <p:grpSpPr>
          <a:xfrm>
            <a:off x="80038" y="4955113"/>
            <a:ext cx="6467723" cy="2216393"/>
            <a:chOff x="369449" y="1646474"/>
            <a:chExt cx="5057862" cy="1063404"/>
          </a:xfrm>
        </p:grpSpPr>
        <p:sp>
          <p:nvSpPr>
            <p:cNvPr id="7" name="テキスト ボックス 6">
              <a:extLst>
                <a:ext uri="{FF2B5EF4-FFF2-40B4-BE49-F238E27FC236}">
                  <a16:creationId xmlns:a16="http://schemas.microsoft.com/office/drawing/2014/main" id="{DD6FC4CE-0707-4532-8A20-B3B3A3240A06}"/>
                </a:ext>
              </a:extLst>
            </p:cNvPr>
            <p:cNvSpPr txBox="1"/>
            <p:nvPr/>
          </p:nvSpPr>
          <p:spPr>
            <a:xfrm>
              <a:off x="432041" y="1719977"/>
              <a:ext cx="4995270" cy="989901"/>
            </a:xfrm>
            <a:prstGeom prst="rect">
              <a:avLst/>
            </a:prstGeom>
            <a:solidFill>
              <a:schemeClr val="accent2">
                <a:lumMod val="20000"/>
                <a:lumOff val="80000"/>
              </a:schemeClr>
            </a:solidFill>
            <a:ln w="12700">
              <a:solidFill>
                <a:schemeClr val="accent2"/>
              </a:solidFill>
            </a:ln>
          </p:spPr>
          <p:txBody>
            <a:bodyPr wrap="square" rtlCol="0">
              <a:noAutofit/>
            </a:bodyPr>
            <a:lstStyle/>
            <a:p>
              <a:endParaRPr lang="en-US" altLang="ja-JP" sz="900" u="sng">
                <a:latin typeface="+mn-ea"/>
              </a:endParaRPr>
            </a:p>
            <a:p>
              <a:r>
                <a:rPr lang="ja-JP" altLang="en-US" sz="1100" u="sng">
                  <a:latin typeface="+mj-ea"/>
                  <a:ea typeface="+mj-ea"/>
                </a:rPr>
                <a:t>１．制度内容</a:t>
              </a:r>
              <a:r>
                <a:rPr lang="ja-JP" altLang="en-US" sz="1100">
                  <a:latin typeface="+mj-ea"/>
                  <a:ea typeface="+mj-ea"/>
                </a:rPr>
                <a:t>　（平成</a:t>
              </a:r>
              <a:r>
                <a:rPr lang="en-US" altLang="ja-JP" sz="1100">
                  <a:latin typeface="+mj-ea"/>
                  <a:ea typeface="+mj-ea"/>
                </a:rPr>
                <a:t>30</a:t>
              </a:r>
              <a:r>
                <a:rPr lang="ja-JP" altLang="en-US" sz="1100">
                  <a:latin typeface="+mj-ea"/>
                  <a:ea typeface="+mj-ea"/>
                </a:rPr>
                <a:t>年４月新設）</a:t>
              </a:r>
              <a:endParaRPr lang="en-US" altLang="ja-JP" sz="1100">
                <a:latin typeface="+mj-ea"/>
                <a:ea typeface="+mj-ea"/>
              </a:endParaRPr>
            </a:p>
            <a:p>
              <a:r>
                <a:rPr lang="ja-JP" altLang="en-US" sz="1100">
                  <a:latin typeface="+mj-ea"/>
                  <a:ea typeface="+mj-ea"/>
                </a:rPr>
                <a:t>　従業員の人材育成や労働環境の整備等による生産性向上に利用される資金を、県、金融機関及び信用</a:t>
              </a:r>
              <a:endParaRPr lang="en-US" altLang="ja-JP" sz="1100">
                <a:latin typeface="+mj-ea"/>
                <a:ea typeface="+mj-ea"/>
              </a:endParaRPr>
            </a:p>
            <a:p>
              <a:r>
                <a:rPr lang="ja-JP" altLang="en-US" sz="1100">
                  <a:latin typeface="+mj-ea"/>
                  <a:ea typeface="+mj-ea"/>
                </a:rPr>
                <a:t>　保証協会が連携して低金利で融資する制度。</a:t>
              </a:r>
              <a:endParaRPr lang="en-US" altLang="ja-JP" sz="1100">
                <a:latin typeface="+mj-ea"/>
                <a:ea typeface="+mj-ea"/>
              </a:endParaRPr>
            </a:p>
            <a:p>
              <a:r>
                <a:rPr lang="ja-JP" altLang="en-US" sz="1100">
                  <a:latin typeface="+mj-ea"/>
                  <a:ea typeface="+mj-ea"/>
                </a:rPr>
                <a:t>　・融資限度額：（設備資金）</a:t>
              </a:r>
              <a:r>
                <a:rPr lang="en-US" altLang="ja-JP" sz="1100">
                  <a:latin typeface="+mj-ea"/>
                  <a:ea typeface="+mj-ea"/>
                </a:rPr>
                <a:t>8,000</a:t>
              </a:r>
              <a:r>
                <a:rPr lang="ja-JP" altLang="en-US" sz="1100">
                  <a:latin typeface="+mj-ea"/>
                  <a:ea typeface="+mj-ea"/>
                </a:rPr>
                <a:t>万円、（運転資金）</a:t>
              </a:r>
              <a:r>
                <a:rPr lang="en-US" altLang="ja-JP" sz="1100">
                  <a:latin typeface="+mj-ea"/>
                  <a:ea typeface="+mj-ea"/>
                </a:rPr>
                <a:t>5,000</a:t>
              </a:r>
              <a:r>
                <a:rPr lang="ja-JP" altLang="en-US" sz="1100">
                  <a:latin typeface="+mj-ea"/>
                  <a:ea typeface="+mj-ea"/>
                </a:rPr>
                <a:t>万円</a:t>
              </a:r>
              <a:endParaRPr lang="en-US" altLang="ja-JP" sz="1100">
                <a:latin typeface="+mj-ea"/>
                <a:ea typeface="+mj-ea"/>
              </a:endParaRPr>
            </a:p>
            <a:p>
              <a:endParaRPr lang="en-US" altLang="ja-JP" sz="800">
                <a:latin typeface="+mj-ea"/>
                <a:ea typeface="+mj-ea"/>
              </a:endParaRPr>
            </a:p>
            <a:p>
              <a:r>
                <a:rPr lang="ja-JP" altLang="en-US" sz="1100" u="sng">
                  <a:latin typeface="+mj-ea"/>
                  <a:ea typeface="+mj-ea"/>
                </a:rPr>
                <a:t>２．対象者</a:t>
              </a:r>
              <a:endParaRPr lang="en-US" altLang="ja-JP" sz="1100" u="sng">
                <a:latin typeface="+mj-ea"/>
                <a:ea typeface="+mj-ea"/>
              </a:endParaRPr>
            </a:p>
            <a:p>
              <a:r>
                <a:rPr lang="ja-JP" altLang="en-US" sz="1100">
                  <a:latin typeface="+mj-ea"/>
                  <a:ea typeface="+mj-ea"/>
                </a:rPr>
                <a:t>　中小企業者又は組合等であって、市町村が認定した消防団協力事業所であること</a:t>
              </a:r>
              <a:endParaRPr lang="en-US" altLang="ja-JP" sz="1100">
                <a:latin typeface="+mj-ea"/>
                <a:ea typeface="+mj-ea"/>
              </a:endParaRPr>
            </a:p>
            <a:p>
              <a:endParaRPr lang="en-US" altLang="ja-JP" sz="800">
                <a:latin typeface="+mj-ea"/>
                <a:ea typeface="+mj-ea"/>
              </a:endParaRPr>
            </a:p>
            <a:p>
              <a:r>
                <a:rPr lang="ja-JP" altLang="en-US" sz="1100" u="sng">
                  <a:latin typeface="+mj-ea"/>
                  <a:ea typeface="+mj-ea"/>
                </a:rPr>
                <a:t>３．融資利率</a:t>
              </a:r>
              <a:endParaRPr lang="en-US" altLang="ja-JP" sz="1100" u="sng">
                <a:latin typeface="+mj-ea"/>
                <a:ea typeface="+mj-ea"/>
              </a:endParaRPr>
            </a:p>
            <a:p>
              <a:r>
                <a:rPr lang="ja-JP" altLang="en-US" sz="1100">
                  <a:latin typeface="+mj-ea"/>
                  <a:ea typeface="+mj-ea"/>
                </a:rPr>
                <a:t>　一般融資利率に対し、消防団協力事業所の認定を受けている場合（当該制度活用）は、低金利で融資</a:t>
              </a:r>
              <a:endParaRPr lang="en-US" altLang="ja-JP" sz="1100">
                <a:latin typeface="+mj-ea"/>
                <a:ea typeface="+mj-ea"/>
              </a:endParaRPr>
            </a:p>
            <a:p>
              <a:r>
                <a:rPr lang="ja-JP" altLang="en-US" sz="1100">
                  <a:latin typeface="+mj-ea"/>
                  <a:ea typeface="+mj-ea"/>
                </a:rPr>
                <a:t>　を受けられる。なお、毎年変動する固定貸付利率とは別に、信用保証料が必要になる。</a:t>
              </a:r>
              <a:endParaRPr lang="en-US" altLang="ja-JP" sz="1100">
                <a:latin typeface="+mj-ea"/>
                <a:ea typeface="+mj-ea"/>
              </a:endParaRPr>
            </a:p>
          </p:txBody>
        </p:sp>
        <p:sp>
          <p:nvSpPr>
            <p:cNvPr id="8" name="テキスト ボックス 7">
              <a:extLst>
                <a:ext uri="{FF2B5EF4-FFF2-40B4-BE49-F238E27FC236}">
                  <a16:creationId xmlns:a16="http://schemas.microsoft.com/office/drawing/2014/main" id="{5E7B1E6E-D4DF-49C0-B7A8-AE1A51261D5A}"/>
                </a:ext>
              </a:extLst>
            </p:cNvPr>
            <p:cNvSpPr txBox="1"/>
            <p:nvPr/>
          </p:nvSpPr>
          <p:spPr>
            <a:xfrm>
              <a:off x="369449" y="1646474"/>
              <a:ext cx="3980907" cy="128037"/>
            </a:xfrm>
            <a:prstGeom prst="rect">
              <a:avLst/>
            </a:prstGeom>
            <a:solidFill>
              <a:schemeClr val="accent2">
                <a:lumMod val="60000"/>
                <a:lumOff val="40000"/>
              </a:schemeClr>
            </a:solidFill>
            <a:ln w="12700">
              <a:solidFill>
                <a:schemeClr val="accent2"/>
              </a:solidFill>
            </a:ln>
          </p:spPr>
          <p:txBody>
            <a:bodyPr wrap="none" rtlCol="0" anchor="ctr">
              <a:normAutofit lnSpcReduction="10000"/>
            </a:bodyPr>
            <a:lstStyle/>
            <a:p>
              <a:pPr algn="ctr"/>
              <a:r>
                <a:rPr lang="en-US" altLang="ja-JP" sz="1200">
                  <a:latin typeface="+mj-ea"/>
                  <a:ea typeface="+mj-ea"/>
                </a:rPr>
                <a:t>【</a:t>
              </a:r>
              <a:r>
                <a:rPr lang="ja-JP" altLang="en-US" sz="1200">
                  <a:latin typeface="+mj-ea"/>
                  <a:ea typeface="+mj-ea"/>
                </a:rPr>
                <a:t>島根県</a:t>
              </a:r>
              <a:r>
                <a:rPr lang="en-US" altLang="ja-JP" sz="1200">
                  <a:latin typeface="+mj-ea"/>
                  <a:ea typeface="+mj-ea"/>
                </a:rPr>
                <a:t>】</a:t>
              </a:r>
              <a:r>
                <a:rPr lang="ja-JP" altLang="en-US" sz="1200">
                  <a:latin typeface="+mj-ea"/>
                  <a:ea typeface="+mj-ea"/>
                </a:rPr>
                <a:t>まち・ひと・しごと創生資金（人材投資・働き方改革等生産性向上枠）</a:t>
              </a:r>
              <a:endParaRPr lang="en-US" altLang="ja-JP" sz="1200">
                <a:solidFill>
                  <a:srgbClr val="FF0000"/>
                </a:solidFill>
                <a:latin typeface="+mj-ea"/>
                <a:ea typeface="+mj-ea"/>
              </a:endParaRPr>
            </a:p>
          </p:txBody>
        </p:sp>
      </p:grpSp>
      <p:sp>
        <p:nvSpPr>
          <p:cNvPr id="11" name="テキスト ボックス 10">
            <a:extLst>
              <a:ext uri="{FF2B5EF4-FFF2-40B4-BE49-F238E27FC236}">
                <a16:creationId xmlns:a16="http://schemas.microsoft.com/office/drawing/2014/main" id="{4E3763DA-B4FE-7A34-05EF-636C54235559}"/>
              </a:ext>
            </a:extLst>
          </p:cNvPr>
          <p:cNvSpPr txBox="1"/>
          <p:nvPr/>
        </p:nvSpPr>
        <p:spPr>
          <a:xfrm>
            <a:off x="160077" y="329865"/>
            <a:ext cx="6387684" cy="1680882"/>
          </a:xfrm>
          <a:prstGeom prst="rect">
            <a:avLst/>
          </a:prstGeom>
          <a:solidFill>
            <a:schemeClr val="accent2">
              <a:lumMod val="20000"/>
              <a:lumOff val="80000"/>
            </a:schemeClr>
          </a:solidFill>
          <a:ln w="12700">
            <a:solidFill>
              <a:schemeClr val="accent2"/>
            </a:solidFill>
          </a:ln>
        </p:spPr>
        <p:txBody>
          <a:bodyPr wrap="square" rtlCol="0">
            <a:noAutofit/>
          </a:bodyPr>
          <a:lstStyle/>
          <a:p>
            <a:endParaRPr lang="en-US" altLang="ja-JP" sz="900" u="sng">
              <a:latin typeface="+mn-ea"/>
            </a:endParaRPr>
          </a:p>
          <a:p>
            <a:r>
              <a:rPr lang="ja-JP" altLang="en-US" sz="1100" u="sng">
                <a:latin typeface="+mj-ea"/>
                <a:ea typeface="+mj-ea"/>
              </a:rPr>
              <a:t>１．制度内容</a:t>
            </a:r>
            <a:endParaRPr lang="en-US" altLang="ja-JP" sz="1100" u="sng">
              <a:latin typeface="+mj-ea"/>
              <a:ea typeface="+mj-ea"/>
            </a:endParaRPr>
          </a:p>
          <a:p>
            <a:r>
              <a:rPr lang="ja-JP" altLang="en-US" sz="1100">
                <a:latin typeface="+mj-ea"/>
                <a:ea typeface="+mj-ea"/>
              </a:rPr>
              <a:t>　中小企業等経営者が防災・減災対策のために行う、建物の耐震補強や機械の転倒防止等に必要な資金</a:t>
            </a:r>
          </a:p>
          <a:p>
            <a:r>
              <a:rPr lang="ja-JP" altLang="en-US" sz="1100">
                <a:latin typeface="+mj-ea"/>
                <a:ea typeface="+mj-ea"/>
              </a:rPr>
              <a:t>　を、県、金融機関及び信用保証協会が連携して低金利で融資する制度。</a:t>
            </a:r>
            <a:endParaRPr lang="en-US" altLang="ja-JP" sz="1100">
              <a:latin typeface="+mj-ea"/>
              <a:ea typeface="+mj-ea"/>
            </a:endParaRPr>
          </a:p>
          <a:p>
            <a:endParaRPr lang="en-US" altLang="ja-JP" sz="800">
              <a:latin typeface="+mj-ea"/>
              <a:ea typeface="+mj-ea"/>
            </a:endParaRPr>
          </a:p>
          <a:p>
            <a:r>
              <a:rPr lang="ja-JP" altLang="en-US" sz="1100" u="sng">
                <a:latin typeface="+mj-ea"/>
                <a:ea typeface="+mj-ea"/>
              </a:rPr>
              <a:t>２．対象者</a:t>
            </a:r>
            <a:endParaRPr lang="en-US" altLang="ja-JP" sz="1100" u="sng">
              <a:latin typeface="+mj-ea"/>
              <a:ea typeface="+mj-ea"/>
            </a:endParaRPr>
          </a:p>
          <a:p>
            <a:r>
              <a:rPr lang="ja-JP" altLang="en-US" sz="1100">
                <a:latin typeface="+mj-ea"/>
                <a:ea typeface="+mj-ea"/>
              </a:rPr>
              <a:t>　防災・減災対策支援資金の対象であって、市町村が認定した消防団協力事業所であること</a:t>
            </a:r>
            <a:endParaRPr lang="en-US" altLang="ja-JP" sz="1100">
              <a:latin typeface="+mj-ea"/>
              <a:ea typeface="+mj-ea"/>
            </a:endParaRPr>
          </a:p>
          <a:p>
            <a:endParaRPr lang="en-US" altLang="ja-JP" sz="800">
              <a:latin typeface="+mj-ea"/>
              <a:ea typeface="+mj-ea"/>
            </a:endParaRPr>
          </a:p>
          <a:p>
            <a:r>
              <a:rPr lang="ja-JP" altLang="en-US" sz="1100" u="sng">
                <a:latin typeface="+mj-ea"/>
                <a:ea typeface="+mj-ea"/>
              </a:rPr>
              <a:t>３．融資利率</a:t>
            </a:r>
            <a:endParaRPr lang="en-US" altLang="ja-JP" sz="1100" u="sng">
              <a:latin typeface="+mj-ea"/>
              <a:ea typeface="+mj-ea"/>
            </a:endParaRPr>
          </a:p>
          <a:p>
            <a:r>
              <a:rPr lang="ja-JP" altLang="en-US" sz="1100">
                <a:latin typeface="+mj-ea"/>
                <a:ea typeface="+mj-ea"/>
              </a:rPr>
              <a:t>　通常</a:t>
            </a:r>
            <a:r>
              <a:rPr lang="en-US" altLang="ja-JP" sz="1100">
                <a:latin typeface="+mj-ea"/>
                <a:ea typeface="+mj-ea"/>
              </a:rPr>
              <a:t>0.44</a:t>
            </a:r>
            <a:r>
              <a:rPr lang="ja-JP" altLang="en-US" sz="1100">
                <a:latin typeface="+mj-ea"/>
                <a:ea typeface="+mj-ea"/>
              </a:rPr>
              <a:t>％の信用保証料率を</a:t>
            </a:r>
            <a:r>
              <a:rPr lang="en-US" altLang="ja-JP" sz="1100">
                <a:latin typeface="+mj-ea"/>
                <a:ea typeface="+mj-ea"/>
              </a:rPr>
              <a:t>0.1</a:t>
            </a:r>
            <a:r>
              <a:rPr lang="ja-JP" altLang="en-US" sz="1100">
                <a:latin typeface="+mj-ea"/>
                <a:ea typeface="+mj-ea"/>
              </a:rPr>
              <a:t>％引き下げるもの。</a:t>
            </a:r>
            <a:endParaRPr lang="zh-TW" altLang="en-US" sz="1100">
              <a:latin typeface="+mj-ea"/>
              <a:ea typeface="+mj-ea"/>
            </a:endParaRPr>
          </a:p>
        </p:txBody>
      </p:sp>
      <p:grpSp>
        <p:nvGrpSpPr>
          <p:cNvPr id="13" name="グループ化 12">
            <a:extLst>
              <a:ext uri="{FF2B5EF4-FFF2-40B4-BE49-F238E27FC236}">
                <a16:creationId xmlns:a16="http://schemas.microsoft.com/office/drawing/2014/main" id="{6E6358C2-0845-7D26-D85D-FE6D7B7A1FC6}"/>
              </a:ext>
            </a:extLst>
          </p:cNvPr>
          <p:cNvGrpSpPr/>
          <p:nvPr/>
        </p:nvGrpSpPr>
        <p:grpSpPr>
          <a:xfrm>
            <a:off x="80038" y="2281383"/>
            <a:ext cx="6467723" cy="2416157"/>
            <a:chOff x="369449" y="1668942"/>
            <a:chExt cx="5057862" cy="1082717"/>
          </a:xfrm>
        </p:grpSpPr>
        <p:sp>
          <p:nvSpPr>
            <p:cNvPr id="14" name="テキスト ボックス 13">
              <a:extLst>
                <a:ext uri="{FF2B5EF4-FFF2-40B4-BE49-F238E27FC236}">
                  <a16:creationId xmlns:a16="http://schemas.microsoft.com/office/drawing/2014/main" id="{A9C6ECBC-88E2-EA35-D26F-CE66160E87B7}"/>
                </a:ext>
              </a:extLst>
            </p:cNvPr>
            <p:cNvSpPr txBox="1"/>
            <p:nvPr/>
          </p:nvSpPr>
          <p:spPr>
            <a:xfrm>
              <a:off x="432041" y="1738905"/>
              <a:ext cx="4995270" cy="1012754"/>
            </a:xfrm>
            <a:prstGeom prst="rect">
              <a:avLst/>
            </a:prstGeom>
            <a:solidFill>
              <a:schemeClr val="accent2">
                <a:lumMod val="20000"/>
                <a:lumOff val="80000"/>
              </a:schemeClr>
            </a:solidFill>
            <a:ln w="12700">
              <a:solidFill>
                <a:schemeClr val="accent2"/>
              </a:solidFill>
            </a:ln>
          </p:spPr>
          <p:txBody>
            <a:bodyPr wrap="square" rtlCol="0">
              <a:noAutofit/>
            </a:bodyPr>
            <a:lstStyle/>
            <a:p>
              <a:endParaRPr lang="en-US" altLang="ja-JP" sz="900" u="sng">
                <a:latin typeface="+mn-ea"/>
              </a:endParaRPr>
            </a:p>
            <a:p>
              <a:r>
                <a:rPr lang="ja-JP" altLang="en-US" sz="1100" u="sng">
                  <a:latin typeface="+mj-ea"/>
                  <a:ea typeface="+mj-ea"/>
                </a:rPr>
                <a:t>１．制度内容</a:t>
              </a:r>
              <a:r>
                <a:rPr lang="ja-JP" altLang="en-US" sz="1100">
                  <a:latin typeface="+mj-ea"/>
                  <a:ea typeface="+mj-ea"/>
                </a:rPr>
                <a:t>（令和７年</a:t>
              </a:r>
              <a:r>
                <a:rPr lang="en-US" altLang="ja-JP" sz="1100">
                  <a:latin typeface="+mj-ea"/>
                  <a:ea typeface="+mj-ea"/>
                </a:rPr>
                <a:t>4</a:t>
              </a:r>
              <a:r>
                <a:rPr lang="ja-JP" altLang="en-US" sz="1100">
                  <a:latin typeface="+mj-ea"/>
                  <a:ea typeface="+mj-ea"/>
                </a:rPr>
                <a:t>月より消防団協力事業所の認定を対象）</a:t>
              </a:r>
            </a:p>
            <a:p>
              <a:r>
                <a:rPr lang="ja-JP" altLang="en-US" sz="1100">
                  <a:latin typeface="+mj-ea"/>
                  <a:ea typeface="+mj-ea"/>
                </a:rPr>
                <a:t>　雇用の促進及び環境に配慮した経営を実践する中小企業者等を支援するため、京都府・京都市中小企</a:t>
              </a:r>
              <a:endParaRPr lang="en-US" altLang="ja-JP" sz="1100">
                <a:latin typeface="+mj-ea"/>
                <a:ea typeface="+mj-ea"/>
              </a:endParaRPr>
            </a:p>
            <a:p>
              <a:r>
                <a:rPr lang="ja-JP" altLang="en-US" sz="1100">
                  <a:latin typeface="+mj-ea"/>
                  <a:ea typeface="+mj-ea"/>
                </a:rPr>
                <a:t>　業融資制度の融資利率を優遇する措置を実施し、もって府内中小企業者等の雇用の促進等による産業</a:t>
              </a:r>
              <a:endParaRPr lang="en-US" altLang="ja-JP" sz="1100">
                <a:latin typeface="+mj-ea"/>
                <a:ea typeface="+mj-ea"/>
              </a:endParaRPr>
            </a:p>
            <a:p>
              <a:r>
                <a:rPr lang="ja-JP" altLang="en-US" sz="1100">
                  <a:latin typeface="+mj-ea"/>
                  <a:ea typeface="+mj-ea"/>
                </a:rPr>
                <a:t>　の活性化、環境配慮行動を普及・拡大する制度。</a:t>
              </a:r>
            </a:p>
            <a:p>
              <a:endParaRPr lang="ja-JP" altLang="en-US" sz="800">
                <a:latin typeface="+mj-ea"/>
                <a:ea typeface="+mj-ea"/>
              </a:endParaRPr>
            </a:p>
            <a:p>
              <a:r>
                <a:rPr lang="ja-JP" altLang="en-US" sz="1100" u="sng">
                  <a:latin typeface="+mj-ea"/>
                  <a:ea typeface="+mj-ea"/>
                </a:rPr>
                <a:t>２．対象者</a:t>
              </a:r>
            </a:p>
            <a:p>
              <a:r>
                <a:rPr lang="ja-JP" altLang="en-US" sz="1100">
                  <a:latin typeface="+mj-ea"/>
                  <a:ea typeface="+mj-ea"/>
                </a:rPr>
                <a:t>　消防団協力事業所の認定を受けている京都府内の中小企業者、組合及び特定非営利活動法人</a:t>
              </a:r>
            </a:p>
            <a:p>
              <a:endParaRPr lang="ja-JP" altLang="en-US" sz="800" u="sng">
                <a:latin typeface="+mj-ea"/>
                <a:ea typeface="+mj-ea"/>
              </a:endParaRPr>
            </a:p>
            <a:p>
              <a:r>
                <a:rPr lang="ja-JP" altLang="en-US" sz="1100" u="sng">
                  <a:latin typeface="+mj-ea"/>
                  <a:ea typeface="+mj-ea"/>
                </a:rPr>
                <a:t>３．融資利率</a:t>
              </a:r>
            </a:p>
            <a:p>
              <a:r>
                <a:rPr lang="ja-JP" altLang="en-US" sz="1100">
                  <a:latin typeface="+mj-ea"/>
                  <a:ea typeface="+mj-ea"/>
                </a:rPr>
                <a:t>　京都府・京都市中小企業融資制度における以下の資金の融資利率を０．２％優遇するもの。</a:t>
              </a:r>
            </a:p>
            <a:p>
              <a:r>
                <a:rPr lang="ja-JP" altLang="en-US" sz="1100">
                  <a:latin typeface="+mj-ea"/>
                  <a:ea typeface="+mj-ea"/>
                </a:rPr>
                <a:t>　 ・一般資金</a:t>
              </a:r>
            </a:p>
            <a:p>
              <a:r>
                <a:rPr lang="ja-JP" altLang="en-US" sz="1100">
                  <a:latin typeface="+mj-ea"/>
                  <a:ea typeface="+mj-ea"/>
                </a:rPr>
                <a:t> 　・小規模企業おうえん資金（ステップアップ枠）</a:t>
              </a:r>
            </a:p>
            <a:p>
              <a:endParaRPr lang="ja-JP" altLang="en-US" sz="1100">
                <a:latin typeface="ＭＳ ゴシック" panose="020B0609070205080204" pitchFamily="49" charset="-128"/>
                <a:ea typeface="ＭＳ ゴシック" panose="020B0609070205080204" pitchFamily="49" charset="-128"/>
              </a:endParaRPr>
            </a:p>
          </p:txBody>
        </p:sp>
        <p:sp>
          <p:nvSpPr>
            <p:cNvPr id="15" name="テキスト ボックス 14">
              <a:extLst>
                <a:ext uri="{FF2B5EF4-FFF2-40B4-BE49-F238E27FC236}">
                  <a16:creationId xmlns:a16="http://schemas.microsoft.com/office/drawing/2014/main" id="{6EBFE897-95B9-25B3-C369-FC19E4DAE30E}"/>
                </a:ext>
              </a:extLst>
            </p:cNvPr>
            <p:cNvSpPr txBox="1"/>
            <p:nvPr/>
          </p:nvSpPr>
          <p:spPr>
            <a:xfrm>
              <a:off x="369449" y="1668942"/>
              <a:ext cx="2440173" cy="133974"/>
            </a:xfrm>
            <a:prstGeom prst="rect">
              <a:avLst/>
            </a:prstGeom>
            <a:solidFill>
              <a:schemeClr val="accent2">
                <a:lumMod val="60000"/>
                <a:lumOff val="40000"/>
              </a:schemeClr>
            </a:solidFill>
            <a:ln w="12700">
              <a:solidFill>
                <a:schemeClr val="accent2"/>
              </a:solidFill>
            </a:ln>
          </p:spPr>
          <p:txBody>
            <a:bodyPr wrap="none" rtlCol="0" anchor="ctr">
              <a:normAutofit/>
            </a:bodyPr>
            <a:lstStyle/>
            <a:p>
              <a:pPr algn="ctr"/>
              <a:r>
                <a:rPr lang="en-US" altLang="ja-JP" sz="1200">
                  <a:latin typeface="+mj-ea"/>
                  <a:ea typeface="+mj-ea"/>
                </a:rPr>
                <a:t>【</a:t>
              </a:r>
              <a:r>
                <a:rPr lang="ja-JP" altLang="en-US" sz="1200">
                  <a:latin typeface="+mj-ea"/>
                  <a:ea typeface="+mj-ea"/>
                </a:rPr>
                <a:t>京都府</a:t>
              </a:r>
              <a:r>
                <a:rPr lang="en-US" altLang="ja-JP" sz="1200">
                  <a:latin typeface="+mj-ea"/>
                  <a:ea typeface="+mj-ea"/>
                </a:rPr>
                <a:t>】</a:t>
              </a:r>
              <a:r>
                <a:rPr lang="ja-JP" altLang="en-US" sz="1200">
                  <a:solidFill>
                    <a:srgbClr val="000000"/>
                  </a:solidFill>
                  <a:latin typeface="+mj-ea"/>
                  <a:ea typeface="+mj-ea"/>
                </a:rPr>
                <a:t>雇用・環境経営促進金利優遇制度</a:t>
              </a:r>
              <a:endParaRPr lang="en-US" altLang="ja-JP" sz="1200">
                <a:solidFill>
                  <a:srgbClr val="000000"/>
                </a:solidFill>
                <a:latin typeface="+mj-ea"/>
                <a:ea typeface="+mj-ea"/>
              </a:endParaRPr>
            </a:p>
          </p:txBody>
        </p:sp>
      </p:grpSp>
      <p:grpSp>
        <p:nvGrpSpPr>
          <p:cNvPr id="16" name="グループ化 15">
            <a:extLst>
              <a:ext uri="{FF2B5EF4-FFF2-40B4-BE49-F238E27FC236}">
                <a16:creationId xmlns:a16="http://schemas.microsoft.com/office/drawing/2014/main" id="{32F94212-B39B-D059-2A42-2C45A64CB4DA}"/>
              </a:ext>
            </a:extLst>
          </p:cNvPr>
          <p:cNvGrpSpPr/>
          <p:nvPr/>
        </p:nvGrpSpPr>
        <p:grpSpPr>
          <a:xfrm>
            <a:off x="80038" y="7410453"/>
            <a:ext cx="6467723" cy="2204871"/>
            <a:chOff x="369449" y="1643427"/>
            <a:chExt cx="5057862" cy="1057876"/>
          </a:xfrm>
        </p:grpSpPr>
        <p:sp>
          <p:nvSpPr>
            <p:cNvPr id="17" name="テキスト ボックス 16">
              <a:extLst>
                <a:ext uri="{FF2B5EF4-FFF2-40B4-BE49-F238E27FC236}">
                  <a16:creationId xmlns:a16="http://schemas.microsoft.com/office/drawing/2014/main" id="{B30C8E2A-5101-2CED-E6DB-B366F620B68A}"/>
                </a:ext>
              </a:extLst>
            </p:cNvPr>
            <p:cNvSpPr txBox="1"/>
            <p:nvPr/>
          </p:nvSpPr>
          <p:spPr>
            <a:xfrm>
              <a:off x="432041" y="1759440"/>
              <a:ext cx="4995270" cy="941863"/>
            </a:xfrm>
            <a:prstGeom prst="rect">
              <a:avLst/>
            </a:prstGeom>
            <a:solidFill>
              <a:schemeClr val="accent2">
                <a:lumMod val="20000"/>
                <a:lumOff val="80000"/>
              </a:schemeClr>
            </a:solidFill>
            <a:ln w="12700">
              <a:solidFill>
                <a:schemeClr val="accent2"/>
              </a:solidFill>
            </a:ln>
          </p:spPr>
          <p:txBody>
            <a:bodyPr wrap="square" rtlCol="0">
              <a:noAutofit/>
            </a:bodyPr>
            <a:lstStyle/>
            <a:p>
              <a:endParaRPr lang="en-US" altLang="ja-JP" sz="900" u="sng">
                <a:latin typeface="+mn-ea"/>
              </a:endParaRPr>
            </a:p>
            <a:p>
              <a:r>
                <a:rPr lang="ja-JP" altLang="en-US" sz="1100" u="sng">
                  <a:latin typeface="+mj-ea"/>
                  <a:ea typeface="+mj-ea"/>
                </a:rPr>
                <a:t>１．制度内容</a:t>
              </a:r>
              <a:r>
                <a:rPr lang="ja-JP" altLang="en-US" sz="1100">
                  <a:latin typeface="+mj-ea"/>
                  <a:ea typeface="+mj-ea"/>
                </a:rPr>
                <a:t>（令和６年４月新設）　</a:t>
              </a:r>
            </a:p>
            <a:p>
              <a:r>
                <a:rPr lang="ja-JP" altLang="en-US" sz="1100">
                  <a:latin typeface="+mj-ea"/>
                  <a:ea typeface="+mj-ea"/>
                </a:rPr>
                <a:t>　事業運営に必要とする資金を、県、金融機関及び信用保証協会が連携して低金利で融資する制度。</a:t>
              </a:r>
            </a:p>
            <a:p>
              <a:r>
                <a:rPr lang="ja-JP" altLang="en-US" sz="1100">
                  <a:latin typeface="+mj-ea"/>
                  <a:ea typeface="+mj-ea"/>
                </a:rPr>
                <a:t>　・融資限度額：（設備資金）</a:t>
              </a:r>
              <a:r>
                <a:rPr lang="en-US" altLang="ja-JP" sz="1100">
                  <a:latin typeface="+mj-ea"/>
                  <a:ea typeface="+mj-ea"/>
                </a:rPr>
                <a:t>5,000</a:t>
              </a:r>
              <a:r>
                <a:rPr lang="ja-JP" altLang="en-US" sz="1100">
                  <a:latin typeface="+mj-ea"/>
                  <a:ea typeface="+mj-ea"/>
                </a:rPr>
                <a:t>万円、（運転資金）</a:t>
              </a:r>
              <a:r>
                <a:rPr lang="en-US" altLang="ja-JP" sz="1100">
                  <a:latin typeface="+mj-ea"/>
                  <a:ea typeface="+mj-ea"/>
                </a:rPr>
                <a:t>3,000</a:t>
              </a:r>
              <a:r>
                <a:rPr lang="ja-JP" altLang="en-US" sz="1100">
                  <a:latin typeface="+mj-ea"/>
                  <a:ea typeface="+mj-ea"/>
                </a:rPr>
                <a:t>万円</a:t>
              </a:r>
              <a:endParaRPr lang="en-US" altLang="ja-JP" sz="1100">
                <a:latin typeface="+mj-ea"/>
                <a:ea typeface="+mj-ea"/>
              </a:endParaRPr>
            </a:p>
            <a:p>
              <a:endParaRPr lang="ja-JP" altLang="en-US" sz="800">
                <a:latin typeface="+mj-ea"/>
                <a:ea typeface="+mj-ea"/>
              </a:endParaRPr>
            </a:p>
            <a:p>
              <a:r>
                <a:rPr lang="ja-JP" altLang="en-US" sz="1100" u="sng">
                  <a:latin typeface="+mj-ea"/>
                  <a:ea typeface="+mj-ea"/>
                </a:rPr>
                <a:t>２．対象者</a:t>
              </a:r>
            </a:p>
            <a:p>
              <a:r>
                <a:rPr lang="ja-JP" altLang="en-US" sz="1100">
                  <a:latin typeface="+mj-ea"/>
                  <a:ea typeface="+mj-ea"/>
                </a:rPr>
                <a:t>　市町村消防団協力事業所の認定を受けている中小企業者及び組合</a:t>
              </a:r>
              <a:endParaRPr lang="en-US" altLang="ja-JP" sz="1100">
                <a:latin typeface="+mj-ea"/>
                <a:ea typeface="+mj-ea"/>
              </a:endParaRPr>
            </a:p>
            <a:p>
              <a:endParaRPr lang="ja-JP" altLang="en-US" sz="800" u="sng">
                <a:latin typeface="+mj-ea"/>
                <a:ea typeface="+mj-ea"/>
              </a:endParaRPr>
            </a:p>
            <a:p>
              <a:r>
                <a:rPr lang="ja-JP" altLang="en-US" sz="1100" u="sng">
                  <a:latin typeface="+mj-ea"/>
                  <a:ea typeface="+mj-ea"/>
                </a:rPr>
                <a:t>３．融資利率</a:t>
              </a:r>
            </a:p>
            <a:p>
              <a:r>
                <a:rPr lang="ja-JP" altLang="en-US" sz="1100">
                  <a:latin typeface="+mj-ea"/>
                  <a:ea typeface="+mj-ea"/>
                </a:rPr>
                <a:t>　一般融資利率に対し、消防団協力事業所の認定を受けている場合（当該制度活用）は、低金利で融資を　　</a:t>
              </a:r>
            </a:p>
            <a:p>
              <a:r>
                <a:rPr lang="ja-JP" altLang="en-US" sz="1100">
                  <a:latin typeface="+mj-ea"/>
                  <a:ea typeface="+mj-ea"/>
                </a:rPr>
                <a:t>　受けられる。なお、融資利率は、融資期間により異なる。　</a:t>
              </a:r>
            </a:p>
            <a:p>
              <a:endParaRPr lang="ja-JP" altLang="en-US" sz="1100">
                <a:latin typeface="ＭＳ ゴシック" panose="020B0609070205080204" pitchFamily="49" charset="-128"/>
                <a:ea typeface="ＭＳ ゴシック" panose="020B0609070205080204" pitchFamily="49" charset="-128"/>
              </a:endParaRPr>
            </a:p>
          </p:txBody>
        </p:sp>
        <p:sp>
          <p:nvSpPr>
            <p:cNvPr id="18" name="テキスト ボックス 17">
              <a:extLst>
                <a:ext uri="{FF2B5EF4-FFF2-40B4-BE49-F238E27FC236}">
                  <a16:creationId xmlns:a16="http://schemas.microsoft.com/office/drawing/2014/main" id="{582C0F1B-67FE-3C4D-FD35-D3CF659267FF}"/>
                </a:ext>
              </a:extLst>
            </p:cNvPr>
            <p:cNvSpPr txBox="1"/>
            <p:nvPr/>
          </p:nvSpPr>
          <p:spPr>
            <a:xfrm>
              <a:off x="369449" y="1643427"/>
              <a:ext cx="1398206" cy="166051"/>
            </a:xfrm>
            <a:prstGeom prst="rect">
              <a:avLst/>
            </a:prstGeom>
            <a:solidFill>
              <a:schemeClr val="accent2">
                <a:lumMod val="60000"/>
                <a:lumOff val="40000"/>
              </a:schemeClr>
            </a:solidFill>
            <a:ln w="12700">
              <a:solidFill>
                <a:schemeClr val="accent2"/>
              </a:solidFill>
            </a:ln>
          </p:spPr>
          <p:txBody>
            <a:bodyPr wrap="none" rtlCol="0" anchor="ctr">
              <a:normAutofit/>
            </a:bodyPr>
            <a:lstStyle/>
            <a:p>
              <a:pPr algn="ctr"/>
              <a:r>
                <a:rPr lang="en-US" altLang="ja-JP" sz="1200">
                  <a:latin typeface="+mj-ea"/>
                  <a:ea typeface="+mj-ea"/>
                </a:rPr>
                <a:t>【</a:t>
              </a:r>
              <a:r>
                <a:rPr lang="ja-JP" altLang="en-US" sz="1200">
                  <a:latin typeface="+mj-ea"/>
                  <a:ea typeface="+mj-ea"/>
                </a:rPr>
                <a:t>宮崎県</a:t>
              </a:r>
              <a:r>
                <a:rPr lang="en-US" altLang="ja-JP" sz="1200">
                  <a:latin typeface="+mj-ea"/>
                  <a:ea typeface="+mj-ea"/>
                </a:rPr>
                <a:t>】</a:t>
              </a:r>
              <a:r>
                <a:rPr lang="zh-TW" altLang="en-US" sz="1200">
                  <a:latin typeface="ＭＳ Ｐゴシック" panose="020B0600070205080204" pitchFamily="50" charset="-128"/>
                  <a:ea typeface="ＭＳ Ｐゴシック" panose="020B0600070205080204" pitchFamily="50" charset="-128"/>
                </a:rPr>
                <a:t>災害関連貸付</a:t>
              </a:r>
              <a:endParaRPr lang="en-US" altLang="ja-JP" sz="1200">
                <a:solidFill>
                  <a:srgbClr val="FF0000"/>
                </a:solidFill>
                <a:latin typeface="ＭＳ Ｐゴシック" panose="020B0600070205080204" pitchFamily="50" charset="-128"/>
                <a:ea typeface="ＭＳ Ｐゴシック" panose="020B0600070205080204" pitchFamily="50" charset="-128"/>
              </a:endParaRPr>
            </a:p>
          </p:txBody>
        </p:sp>
      </p:grpSp>
      <p:sp>
        <p:nvSpPr>
          <p:cNvPr id="2" name="テキスト ボックス 1">
            <a:extLst>
              <a:ext uri="{FF2B5EF4-FFF2-40B4-BE49-F238E27FC236}">
                <a16:creationId xmlns:a16="http://schemas.microsoft.com/office/drawing/2014/main" id="{099FC4B2-60D6-AFBD-DE4C-D0B2C0210CA2}"/>
              </a:ext>
            </a:extLst>
          </p:cNvPr>
          <p:cNvSpPr txBox="1"/>
          <p:nvPr/>
        </p:nvSpPr>
        <p:spPr>
          <a:xfrm>
            <a:off x="80038" y="164198"/>
            <a:ext cx="2715413" cy="298972"/>
          </a:xfrm>
          <a:prstGeom prst="rect">
            <a:avLst/>
          </a:prstGeom>
          <a:solidFill>
            <a:schemeClr val="accent2">
              <a:lumMod val="60000"/>
              <a:lumOff val="40000"/>
            </a:schemeClr>
          </a:solidFill>
          <a:ln w="12700">
            <a:solidFill>
              <a:schemeClr val="accent2"/>
            </a:solidFill>
          </a:ln>
        </p:spPr>
        <p:txBody>
          <a:bodyPr wrap="none" rtlCol="0" anchor="ctr">
            <a:normAutofit/>
          </a:bodyPr>
          <a:lstStyle/>
          <a:p>
            <a:pPr algn="ctr"/>
            <a:r>
              <a:rPr lang="en-US" altLang="zh-TW" sz="1200">
                <a:latin typeface="ＭＳ Ｐゴシック" panose="020B0600070205080204" pitchFamily="50" charset="-128"/>
                <a:ea typeface="ＭＳ Ｐゴシック" panose="020B0600070205080204" pitchFamily="50" charset="-128"/>
              </a:rPr>
              <a:t>【</a:t>
            </a:r>
            <a:r>
              <a:rPr lang="zh-TW" altLang="en-US" sz="1200">
                <a:latin typeface="ＭＳ Ｐゴシック" panose="020B0600070205080204" pitchFamily="50" charset="-128"/>
                <a:ea typeface="ＭＳ Ｐゴシック" panose="020B0600070205080204" pitchFamily="50" charset="-128"/>
              </a:rPr>
              <a:t>三重県</a:t>
            </a:r>
            <a:r>
              <a:rPr lang="en-US" altLang="zh-TW" sz="1200">
                <a:latin typeface="ＭＳ Ｐゴシック" panose="020B0600070205080204" pitchFamily="50" charset="-128"/>
                <a:ea typeface="ＭＳ Ｐゴシック" panose="020B0600070205080204" pitchFamily="50" charset="-128"/>
              </a:rPr>
              <a:t>】</a:t>
            </a:r>
            <a:r>
              <a:rPr lang="zh-TW" altLang="en-US" sz="1200">
                <a:latin typeface="ＭＳ Ｐゴシック" panose="020B0600070205080204" pitchFamily="50" charset="-128"/>
                <a:ea typeface="ＭＳ Ｐゴシック" panose="020B0600070205080204" pitchFamily="50" charset="-128"/>
              </a:rPr>
              <a:t>県制度融資信用保証料割引</a:t>
            </a:r>
          </a:p>
        </p:txBody>
      </p:sp>
    </p:spTree>
    <p:extLst>
      <p:ext uri="{BB962C8B-B14F-4D97-AF65-F5344CB8AC3E}">
        <p14:creationId xmlns:p14="http://schemas.microsoft.com/office/powerpoint/2010/main" val="21873786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B0F989-FA13-8457-5676-5B00F015DC13}"/>
            </a:ext>
          </a:extLst>
        </p:cNvPr>
        <p:cNvGrpSpPr/>
        <p:nvPr/>
      </p:nvGrpSpPr>
      <p:grpSpPr>
        <a:xfrm>
          <a:off x="0" y="0"/>
          <a:ext cx="0" cy="0"/>
          <a:chOff x="0" y="0"/>
          <a:chExt cx="0" cy="0"/>
        </a:xfrm>
      </p:grpSpPr>
      <p:sp>
        <p:nvSpPr>
          <p:cNvPr id="34" name="テキスト ボックス 33">
            <a:extLst>
              <a:ext uri="{FF2B5EF4-FFF2-40B4-BE49-F238E27FC236}">
                <a16:creationId xmlns:a16="http://schemas.microsoft.com/office/drawing/2014/main" id="{54FC1FDB-189C-2372-4475-A76DEC3FFC86}"/>
              </a:ext>
            </a:extLst>
          </p:cNvPr>
          <p:cNvSpPr txBox="1"/>
          <p:nvPr/>
        </p:nvSpPr>
        <p:spPr>
          <a:xfrm>
            <a:off x="97421" y="132645"/>
            <a:ext cx="1117426" cy="338554"/>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kumimoji="1" lang="ja-JP" altLang="en-US" sz="1600">
                <a:latin typeface="+mj-ea"/>
                <a:ea typeface="+mj-ea"/>
              </a:rPr>
              <a:t>３．その他</a:t>
            </a:r>
          </a:p>
        </p:txBody>
      </p:sp>
      <p:grpSp>
        <p:nvGrpSpPr>
          <p:cNvPr id="35" name="グループ化 34">
            <a:extLst>
              <a:ext uri="{FF2B5EF4-FFF2-40B4-BE49-F238E27FC236}">
                <a16:creationId xmlns:a16="http://schemas.microsoft.com/office/drawing/2014/main" id="{C6688410-FC6D-F411-D1DD-AC7C9F030FAC}"/>
              </a:ext>
            </a:extLst>
          </p:cNvPr>
          <p:cNvGrpSpPr/>
          <p:nvPr/>
        </p:nvGrpSpPr>
        <p:grpSpPr>
          <a:xfrm>
            <a:off x="151733" y="622654"/>
            <a:ext cx="6554534" cy="3695346"/>
            <a:chOff x="369449" y="1643427"/>
            <a:chExt cx="5123438" cy="2194152"/>
          </a:xfrm>
        </p:grpSpPr>
        <p:sp>
          <p:nvSpPr>
            <p:cNvPr id="36" name="テキスト ボックス 35">
              <a:extLst>
                <a:ext uri="{FF2B5EF4-FFF2-40B4-BE49-F238E27FC236}">
                  <a16:creationId xmlns:a16="http://schemas.microsoft.com/office/drawing/2014/main" id="{6B731695-C54E-2E3B-2123-64B37257823E}"/>
                </a:ext>
              </a:extLst>
            </p:cNvPr>
            <p:cNvSpPr txBox="1"/>
            <p:nvPr/>
          </p:nvSpPr>
          <p:spPr>
            <a:xfrm>
              <a:off x="432040" y="1719978"/>
              <a:ext cx="5060847" cy="2117601"/>
            </a:xfrm>
            <a:prstGeom prst="rect">
              <a:avLst/>
            </a:prstGeom>
            <a:solidFill>
              <a:schemeClr val="accent1">
                <a:lumMod val="20000"/>
                <a:lumOff val="80000"/>
              </a:schemeClr>
            </a:solidFill>
            <a:ln w="12700">
              <a:solidFill>
                <a:schemeClr val="accent5"/>
              </a:solidFill>
            </a:ln>
          </p:spPr>
          <p:txBody>
            <a:bodyPr wrap="square" rtlCol="0">
              <a:noAutofit/>
            </a:bodyPr>
            <a:lstStyle/>
            <a:p>
              <a:endParaRPr lang="en-US" altLang="ja-JP" sz="900" u="sng">
                <a:latin typeface="+mn-ea"/>
              </a:endParaRPr>
            </a:p>
            <a:p>
              <a:r>
                <a:rPr lang="ja-JP" altLang="en-US" sz="1100" u="sng">
                  <a:latin typeface="+mj-ea"/>
                  <a:ea typeface="+mj-ea"/>
                </a:rPr>
                <a:t>１．制度内容</a:t>
              </a:r>
              <a:r>
                <a:rPr lang="ja-JP" altLang="en-US" sz="1100">
                  <a:latin typeface="+mj-ea"/>
                  <a:ea typeface="+mj-ea"/>
                </a:rPr>
                <a:t>　（平成</a:t>
              </a:r>
              <a:r>
                <a:rPr lang="en-US" altLang="ja-JP" sz="1100">
                  <a:latin typeface="+mj-ea"/>
                  <a:ea typeface="+mj-ea"/>
                </a:rPr>
                <a:t>30</a:t>
              </a:r>
              <a:r>
                <a:rPr lang="ja-JP" altLang="en-US" sz="1100">
                  <a:latin typeface="+mj-ea"/>
                  <a:ea typeface="+mj-ea"/>
                </a:rPr>
                <a:t>年</a:t>
              </a:r>
              <a:r>
                <a:rPr lang="en-US" altLang="ja-JP" sz="1100">
                  <a:latin typeface="+mj-ea"/>
                  <a:ea typeface="+mj-ea"/>
                </a:rPr>
                <a:t>4</a:t>
              </a:r>
              <a:r>
                <a:rPr lang="ja-JP" altLang="en-US" sz="1100">
                  <a:latin typeface="+mj-ea"/>
                  <a:ea typeface="+mj-ea"/>
                </a:rPr>
                <a:t>月創設、令和２年３月一部改正）</a:t>
              </a:r>
            </a:p>
            <a:p>
              <a:r>
                <a:rPr lang="ja-JP" altLang="en-US" sz="1100">
                  <a:latin typeface="+mj-ea"/>
                  <a:ea typeface="+mj-ea"/>
                </a:rPr>
                <a:t>　過疎地域（</a:t>
              </a:r>
              <a:r>
                <a:rPr lang="en-US" altLang="ja-JP" sz="1100">
                  <a:latin typeface="+mj-ea"/>
                  <a:ea typeface="+mj-ea"/>
                </a:rPr>
                <a:t>※</a:t>
              </a:r>
              <a:r>
                <a:rPr lang="ja-JP" altLang="en-US" sz="1100">
                  <a:latin typeface="+mj-ea"/>
                  <a:ea typeface="+mj-ea"/>
                </a:rPr>
                <a:t>１）の消防団員を新たに確保（</a:t>
              </a:r>
              <a:r>
                <a:rPr lang="en-US" altLang="ja-JP" sz="1100">
                  <a:latin typeface="+mj-ea"/>
                  <a:ea typeface="+mj-ea"/>
                </a:rPr>
                <a:t>※</a:t>
              </a:r>
              <a:r>
                <a:rPr lang="ja-JP" altLang="en-US" sz="1100">
                  <a:latin typeface="+mj-ea"/>
                  <a:ea typeface="+mj-ea"/>
                </a:rPr>
                <a:t>２）した場合に事業者（</a:t>
              </a:r>
              <a:r>
                <a:rPr lang="en-US" altLang="ja-JP" sz="1100">
                  <a:latin typeface="+mj-ea"/>
                  <a:ea typeface="+mj-ea"/>
                </a:rPr>
                <a:t>※</a:t>
              </a:r>
              <a:r>
                <a:rPr lang="ja-JP" altLang="en-US" sz="1100">
                  <a:latin typeface="+mj-ea"/>
                  <a:ea typeface="+mj-ea"/>
                </a:rPr>
                <a:t>３）に対して報奨金を交付する制度。</a:t>
              </a:r>
            </a:p>
            <a:p>
              <a:r>
                <a:rPr lang="ja-JP" altLang="en-US" sz="1100">
                  <a:latin typeface="+mj-ea"/>
                  <a:ea typeface="+mj-ea"/>
                </a:rPr>
                <a:t>　（交付単価）</a:t>
              </a:r>
            </a:p>
            <a:p>
              <a:r>
                <a:rPr lang="ja-JP" altLang="en-US" sz="1100">
                  <a:latin typeface="+mj-ea"/>
                  <a:ea typeface="+mj-ea"/>
                </a:rPr>
                <a:t>　 ①増加：</a:t>
              </a:r>
              <a:r>
                <a:rPr lang="en-US" altLang="ja-JP" sz="1100">
                  <a:latin typeface="+mj-ea"/>
                  <a:ea typeface="+mj-ea"/>
                </a:rPr>
                <a:t>10</a:t>
              </a:r>
              <a:r>
                <a:rPr lang="ja-JP" altLang="en-US" sz="1100">
                  <a:latin typeface="+mj-ea"/>
                  <a:ea typeface="+mj-ea"/>
                </a:rPr>
                <a:t>万円</a:t>
              </a:r>
              <a:r>
                <a:rPr lang="en-US" altLang="ja-JP" sz="1100">
                  <a:latin typeface="+mj-ea"/>
                  <a:ea typeface="+mj-ea"/>
                </a:rPr>
                <a:t>/</a:t>
              </a:r>
              <a:r>
                <a:rPr lang="ja-JP" altLang="en-US" sz="1100">
                  <a:latin typeface="+mj-ea"/>
                  <a:ea typeface="+mj-ea"/>
                </a:rPr>
                <a:t>人　 ②入替：５万円</a:t>
              </a:r>
              <a:r>
                <a:rPr lang="en-US" altLang="ja-JP" sz="1100">
                  <a:latin typeface="+mj-ea"/>
                  <a:ea typeface="+mj-ea"/>
                </a:rPr>
                <a:t>/</a:t>
              </a:r>
              <a:r>
                <a:rPr lang="ja-JP" altLang="en-US" sz="1100">
                  <a:latin typeface="+mj-ea"/>
                  <a:ea typeface="+mj-ea"/>
                </a:rPr>
                <a:t>人</a:t>
              </a:r>
            </a:p>
            <a:p>
              <a:r>
                <a:rPr lang="ja-JP" altLang="en-US" sz="1100">
                  <a:latin typeface="+mj-ea"/>
                  <a:ea typeface="+mj-ea"/>
                </a:rPr>
                <a:t>　</a:t>
              </a:r>
              <a:r>
                <a:rPr lang="en-US" altLang="ja-JP" sz="1100">
                  <a:latin typeface="+mj-ea"/>
                  <a:ea typeface="+mj-ea"/>
                </a:rPr>
                <a:t>※</a:t>
              </a:r>
              <a:r>
                <a:rPr lang="ja-JP" altLang="en-US" sz="1100">
                  <a:latin typeface="+mj-ea"/>
                  <a:ea typeface="+mj-ea"/>
                </a:rPr>
                <a:t>１　過疎地域の持続的発展の支援に関する特別措置法（令和３年法律第</a:t>
              </a:r>
              <a:r>
                <a:rPr lang="en-US" altLang="ja-JP" sz="1100">
                  <a:latin typeface="+mj-ea"/>
                  <a:ea typeface="+mj-ea"/>
                </a:rPr>
                <a:t>19</a:t>
              </a:r>
              <a:r>
                <a:rPr lang="ja-JP" altLang="en-US" sz="1100">
                  <a:latin typeface="+mj-ea"/>
                  <a:ea typeface="+mj-ea"/>
                </a:rPr>
                <a:t>号）に基づき指定された岐阜　</a:t>
              </a:r>
              <a:endParaRPr lang="en-US" altLang="ja-JP" sz="1100">
                <a:latin typeface="+mj-ea"/>
                <a:ea typeface="+mj-ea"/>
              </a:endParaRPr>
            </a:p>
            <a:p>
              <a:r>
                <a:rPr lang="ja-JP" altLang="en-US" sz="1100">
                  <a:latin typeface="+mj-ea"/>
                  <a:ea typeface="+mj-ea"/>
                </a:rPr>
                <a:t>　　　　 県内の過疎地域。</a:t>
              </a:r>
            </a:p>
            <a:p>
              <a:r>
                <a:rPr lang="ja-JP" altLang="en-US" sz="1100">
                  <a:latin typeface="+mj-ea"/>
                  <a:ea typeface="+mj-ea"/>
                </a:rPr>
                <a:t>　</a:t>
              </a:r>
              <a:r>
                <a:rPr lang="en-US" altLang="ja-JP" sz="1100">
                  <a:latin typeface="+mj-ea"/>
                  <a:ea typeface="+mj-ea"/>
                </a:rPr>
                <a:t>※</a:t>
              </a:r>
              <a:r>
                <a:rPr lang="ja-JP" altLang="en-US" sz="1100">
                  <a:latin typeface="+mj-ea"/>
                  <a:ea typeface="+mj-ea"/>
                </a:rPr>
                <a:t>２　被雇用者等が新たに過疎地域の消防団員となった又は過疎地域の消防団員が新たに被雇用者等と</a:t>
              </a:r>
              <a:endParaRPr lang="en-US" altLang="ja-JP" sz="1100">
                <a:latin typeface="+mj-ea"/>
                <a:ea typeface="+mj-ea"/>
              </a:endParaRPr>
            </a:p>
            <a:p>
              <a:r>
                <a:rPr lang="ja-JP" altLang="en-US" sz="1100">
                  <a:latin typeface="+mj-ea"/>
                  <a:ea typeface="+mj-ea"/>
                </a:rPr>
                <a:t>　　　　 なったことをいう。</a:t>
              </a:r>
            </a:p>
            <a:p>
              <a:r>
                <a:rPr lang="ja-JP" altLang="en-US" sz="1100">
                  <a:latin typeface="+mj-ea"/>
                  <a:ea typeface="+mj-ea"/>
                </a:rPr>
                <a:t>　</a:t>
              </a:r>
              <a:r>
                <a:rPr lang="en-US" altLang="ja-JP" sz="1100">
                  <a:latin typeface="+mj-ea"/>
                  <a:ea typeface="+mj-ea"/>
                </a:rPr>
                <a:t>※</a:t>
              </a:r>
              <a:r>
                <a:rPr lang="ja-JP" altLang="en-US" sz="1100">
                  <a:latin typeface="+mj-ea"/>
                  <a:ea typeface="+mj-ea"/>
                </a:rPr>
                <a:t>３　法人又は個人。なお、法人にあっては、資本金若しくは出資金の額が１億円以下又は出資を有しない</a:t>
              </a:r>
              <a:endParaRPr lang="en-US" altLang="ja-JP" sz="1100">
                <a:latin typeface="+mj-ea"/>
                <a:ea typeface="+mj-ea"/>
              </a:endParaRPr>
            </a:p>
            <a:p>
              <a:r>
                <a:rPr lang="ja-JP" altLang="en-US" sz="1100">
                  <a:latin typeface="+mj-ea"/>
                  <a:ea typeface="+mj-ea"/>
                </a:rPr>
                <a:t>　　　　 もの。</a:t>
              </a:r>
            </a:p>
            <a:p>
              <a:endParaRPr lang="ja-JP" altLang="en-US" sz="800">
                <a:latin typeface="+mj-ea"/>
                <a:ea typeface="+mj-ea"/>
              </a:endParaRPr>
            </a:p>
            <a:p>
              <a:r>
                <a:rPr lang="ja-JP" altLang="en-US" sz="1100" u="sng">
                  <a:latin typeface="+mj-ea"/>
                  <a:ea typeface="+mj-ea"/>
                </a:rPr>
                <a:t>２．対象となる事業者</a:t>
              </a:r>
            </a:p>
            <a:p>
              <a:r>
                <a:rPr lang="ja-JP" altLang="en-US" sz="1100">
                  <a:latin typeface="+mj-ea"/>
                  <a:ea typeface="+mj-ea"/>
                </a:rPr>
                <a:t>　① 県内に事業所等を有し、かつ、その全ての事業所等が表示制度の認定を受けていること。</a:t>
              </a:r>
            </a:p>
            <a:p>
              <a:r>
                <a:rPr lang="ja-JP" altLang="en-US" sz="1100">
                  <a:latin typeface="+mj-ea"/>
                  <a:ea typeface="+mj-ea"/>
                </a:rPr>
                <a:t>　② 申請年度の前年度の４月２日から申請年度の４月１日までの間に過疎地域の消防団員を新たに確保し</a:t>
              </a:r>
              <a:endParaRPr lang="en-US" altLang="ja-JP" sz="1100">
                <a:latin typeface="+mj-ea"/>
                <a:ea typeface="+mj-ea"/>
              </a:endParaRPr>
            </a:p>
            <a:p>
              <a:r>
                <a:rPr lang="ja-JP" altLang="en-US" sz="1100">
                  <a:latin typeface="+mj-ea"/>
                  <a:ea typeface="+mj-ea"/>
                </a:rPr>
                <a:t>　　　ていること。</a:t>
              </a:r>
            </a:p>
            <a:p>
              <a:r>
                <a:rPr lang="ja-JP" altLang="en-US" sz="1100">
                  <a:latin typeface="+mj-ea"/>
                  <a:ea typeface="+mj-ea"/>
                </a:rPr>
                <a:t>　③ 消防団活動に配慮した規定（就業規則等）を整備していること。</a:t>
              </a:r>
            </a:p>
            <a:p>
              <a:r>
                <a:rPr lang="ja-JP" altLang="en-US" sz="1100">
                  <a:latin typeface="+mj-ea"/>
                  <a:ea typeface="+mj-ea"/>
                </a:rPr>
                <a:t>　④ 事業税の課税業種であること。</a:t>
              </a:r>
            </a:p>
            <a:p>
              <a:endParaRPr lang="ja-JP" altLang="en-US" sz="800">
                <a:latin typeface="+mj-ea"/>
                <a:ea typeface="+mj-ea"/>
              </a:endParaRPr>
            </a:p>
            <a:p>
              <a:r>
                <a:rPr lang="ja-JP" altLang="en-US" sz="1100" u="sng">
                  <a:latin typeface="+mj-ea"/>
                  <a:ea typeface="+mj-ea"/>
                </a:rPr>
                <a:t>３．適用実績</a:t>
              </a:r>
              <a:r>
                <a:rPr lang="ja-JP" altLang="en-US" sz="1100">
                  <a:latin typeface="+mj-ea"/>
                  <a:ea typeface="+mj-ea"/>
                </a:rPr>
                <a:t>（令和６年度）</a:t>
              </a:r>
            </a:p>
            <a:p>
              <a:r>
                <a:rPr lang="ja-JP" altLang="en-US" sz="1100">
                  <a:latin typeface="+mj-ea"/>
                  <a:ea typeface="+mj-ea"/>
                </a:rPr>
                <a:t>　交付事業者数：</a:t>
              </a:r>
              <a:r>
                <a:rPr lang="en-US" altLang="ja-JP" sz="1100">
                  <a:latin typeface="+mj-ea"/>
                  <a:ea typeface="+mj-ea"/>
                </a:rPr>
                <a:t>17</a:t>
              </a:r>
              <a:r>
                <a:rPr lang="ja-JP" altLang="en-US" sz="1100">
                  <a:latin typeface="+mj-ea"/>
                  <a:ea typeface="+mj-ea"/>
                </a:rPr>
                <a:t>　交付額：</a:t>
              </a:r>
              <a:r>
                <a:rPr lang="en-US" altLang="ja-JP" sz="1100">
                  <a:latin typeface="+mj-ea"/>
                  <a:ea typeface="+mj-ea"/>
                </a:rPr>
                <a:t>180</a:t>
              </a:r>
              <a:r>
                <a:rPr lang="ja-JP" altLang="en-US" sz="1100">
                  <a:latin typeface="+mj-ea"/>
                  <a:ea typeface="+mj-ea"/>
                </a:rPr>
                <a:t>万円</a:t>
              </a:r>
            </a:p>
          </p:txBody>
        </p:sp>
        <p:sp>
          <p:nvSpPr>
            <p:cNvPr id="37" name="テキスト ボックス 36">
              <a:extLst>
                <a:ext uri="{FF2B5EF4-FFF2-40B4-BE49-F238E27FC236}">
                  <a16:creationId xmlns:a16="http://schemas.microsoft.com/office/drawing/2014/main" id="{66747721-6E28-4DE2-32E7-612DB129015E}"/>
                </a:ext>
              </a:extLst>
            </p:cNvPr>
            <p:cNvSpPr txBox="1"/>
            <p:nvPr/>
          </p:nvSpPr>
          <p:spPr>
            <a:xfrm>
              <a:off x="369449" y="1643427"/>
              <a:ext cx="2535398" cy="166051"/>
            </a:xfrm>
            <a:prstGeom prst="rect">
              <a:avLst/>
            </a:prstGeom>
            <a:solidFill>
              <a:schemeClr val="accent1">
                <a:lumMod val="60000"/>
                <a:lumOff val="40000"/>
              </a:schemeClr>
            </a:solidFill>
            <a:ln w="12700">
              <a:solidFill>
                <a:schemeClr val="accent5"/>
              </a:solidFill>
            </a:ln>
          </p:spPr>
          <p:txBody>
            <a:bodyPr wrap="none" rtlCol="0" anchor="ctr">
              <a:normAutofit/>
            </a:bodyPr>
            <a:lstStyle/>
            <a:p>
              <a:pPr algn="ctr"/>
              <a:r>
                <a:rPr lang="en-US" altLang="zh-TW" sz="1200">
                  <a:latin typeface="ＭＳ Ｐゴシック" panose="020B0600070205080204" pitchFamily="50" charset="-128"/>
                  <a:ea typeface="ＭＳ Ｐゴシック" panose="020B0600070205080204" pitchFamily="50" charset="-128"/>
                </a:rPr>
                <a:t>【</a:t>
              </a:r>
              <a:r>
                <a:rPr lang="zh-TW" altLang="en-US" sz="1200">
                  <a:latin typeface="ＭＳ Ｐゴシック" panose="020B0600070205080204" pitchFamily="50" charset="-128"/>
                  <a:ea typeface="ＭＳ Ｐゴシック" panose="020B0600070205080204" pitchFamily="50" charset="-128"/>
                </a:rPr>
                <a:t>岐阜県</a:t>
              </a:r>
              <a:r>
                <a:rPr lang="en-US" altLang="zh-TW" sz="1200">
                  <a:latin typeface="ＭＳ Ｐゴシック" panose="020B0600070205080204" pitchFamily="50" charset="-128"/>
                  <a:ea typeface="ＭＳ Ｐゴシック" panose="020B0600070205080204" pitchFamily="50" charset="-128"/>
                </a:rPr>
                <a:t>】</a:t>
              </a:r>
              <a:r>
                <a:rPr lang="zh-TW" altLang="en-US" sz="1200">
                  <a:latin typeface="ＭＳ Ｐゴシック" panose="020B0600070205080204" pitchFamily="50" charset="-128"/>
                  <a:ea typeface="ＭＳ Ｐゴシック" panose="020B0600070205080204" pitchFamily="50" charset="-128"/>
                </a:rPr>
                <a:t>消防団員</a:t>
              </a:r>
              <a:r>
                <a:rPr lang="ja-JP" altLang="en-US" sz="1200">
                  <a:latin typeface="ＭＳ Ｐゴシック" panose="020B0600070205080204" pitchFamily="50" charset="-128"/>
                  <a:ea typeface="ＭＳ Ｐゴシック" panose="020B0600070205080204" pitchFamily="50" charset="-128"/>
                </a:rPr>
                <a:t>雇用貢献企業報奨金制度</a:t>
              </a:r>
              <a:endParaRPr lang="zh-TW" altLang="en-US" sz="1200">
                <a:latin typeface="ＭＳ Ｐゴシック" panose="020B0600070205080204" pitchFamily="50" charset="-128"/>
                <a:ea typeface="ＭＳ Ｐゴシック" panose="020B0600070205080204" pitchFamily="50" charset="-128"/>
              </a:endParaRPr>
            </a:p>
          </p:txBody>
        </p:sp>
      </p:grpSp>
    </p:spTree>
    <p:extLst>
      <p:ext uri="{BB962C8B-B14F-4D97-AF65-F5344CB8AC3E}">
        <p14:creationId xmlns:p14="http://schemas.microsoft.com/office/powerpoint/2010/main" val="25614769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372977BC-D8E2-4A75-8B44-71D3D8E28554}"/>
              </a:ext>
            </a:extLst>
          </p:cNvPr>
          <p:cNvSpPr/>
          <p:nvPr/>
        </p:nvSpPr>
        <p:spPr>
          <a:xfrm>
            <a:off x="81263" y="809848"/>
            <a:ext cx="6660000" cy="9035689"/>
          </a:xfrm>
          <a:prstGeom prst="rect">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6916167" y="1083270"/>
            <a:ext cx="1048307" cy="276987"/>
          </a:xfrm>
          <a:prstGeom prst="rect">
            <a:avLst/>
          </a:prstGeom>
          <a:solidFill>
            <a:srgbClr val="92D050"/>
          </a:solidFill>
          <a:ln w="9525">
            <a:solidFill>
              <a:schemeClr val="accent3">
                <a:lumMod val="50000"/>
              </a:schemeClr>
            </a:solidFill>
          </a:ln>
        </p:spPr>
        <p:txBody>
          <a:bodyPr wrap="square" lIns="91428" tIns="45714" rIns="91428" bIns="45714" rtlCol="0">
            <a:spAutoFit/>
          </a:bodyPr>
          <a:lstStyle/>
          <a:p>
            <a:r>
              <a:rPr lang="en-US" altLang="ja-JP" sz="1200"/>
              <a:t>【</a:t>
            </a:r>
            <a:r>
              <a:rPr lang="ja-JP" altLang="en-US" sz="1200"/>
              <a:t>１７３団体</a:t>
            </a:r>
            <a:r>
              <a:rPr lang="en-US" altLang="ja-JP" sz="1200"/>
              <a:t>】</a:t>
            </a:r>
            <a:endParaRPr lang="ja-JP" altLang="en-US" sz="1200"/>
          </a:p>
        </p:txBody>
      </p:sp>
      <p:graphicFrame>
        <p:nvGraphicFramePr>
          <p:cNvPr id="2" name="表 1">
            <a:extLst>
              <a:ext uri="{FF2B5EF4-FFF2-40B4-BE49-F238E27FC236}">
                <a16:creationId xmlns:a16="http://schemas.microsoft.com/office/drawing/2014/main" id="{C06F0065-823B-4D74-9B6A-3065A4E08C76}"/>
              </a:ext>
            </a:extLst>
          </p:cNvPr>
          <p:cNvGraphicFramePr>
            <a:graphicFrameLocks noGrp="1"/>
          </p:cNvGraphicFramePr>
          <p:nvPr>
            <p:extLst>
              <p:ext uri="{D42A27DB-BD31-4B8C-83A1-F6EECF244321}">
                <p14:modId xmlns:p14="http://schemas.microsoft.com/office/powerpoint/2010/main" val="277450627"/>
              </p:ext>
            </p:extLst>
          </p:nvPr>
        </p:nvGraphicFramePr>
        <p:xfrm>
          <a:off x="230881" y="1961071"/>
          <a:ext cx="6396237" cy="7849137"/>
        </p:xfrm>
        <a:graphic>
          <a:graphicData uri="http://schemas.openxmlformats.org/drawingml/2006/table">
            <a:tbl>
              <a:tblPr bandRow="1">
                <a:tableStyleId>{00A15C55-8517-42AA-B614-E9B94910E393}</a:tableStyleId>
              </a:tblPr>
              <a:tblGrid>
                <a:gridCol w="763053">
                  <a:extLst>
                    <a:ext uri="{9D8B030D-6E8A-4147-A177-3AD203B41FA5}">
                      <a16:colId xmlns:a16="http://schemas.microsoft.com/office/drawing/2014/main" val="1349989230"/>
                    </a:ext>
                  </a:extLst>
                </a:gridCol>
                <a:gridCol w="2399468">
                  <a:extLst>
                    <a:ext uri="{9D8B030D-6E8A-4147-A177-3AD203B41FA5}">
                      <a16:colId xmlns:a16="http://schemas.microsoft.com/office/drawing/2014/main" val="1794677462"/>
                    </a:ext>
                  </a:extLst>
                </a:gridCol>
                <a:gridCol w="752958">
                  <a:extLst>
                    <a:ext uri="{9D8B030D-6E8A-4147-A177-3AD203B41FA5}">
                      <a16:colId xmlns:a16="http://schemas.microsoft.com/office/drawing/2014/main" val="1369141861"/>
                    </a:ext>
                  </a:extLst>
                </a:gridCol>
                <a:gridCol w="2480758">
                  <a:extLst>
                    <a:ext uri="{9D8B030D-6E8A-4147-A177-3AD203B41FA5}">
                      <a16:colId xmlns:a16="http://schemas.microsoft.com/office/drawing/2014/main" val="2579257817"/>
                    </a:ext>
                  </a:extLst>
                </a:gridCol>
              </a:tblGrid>
              <a:tr h="576685">
                <a:tc>
                  <a:txBody>
                    <a:bodyPr/>
                    <a:lstStyle/>
                    <a:p>
                      <a:pPr marL="0" marR="0" lvl="0" indent="0" algn="ctr" defTabSz="514350" rtl="0" eaLnBrk="1" fontAlgn="auto" latinLnBrk="0" hangingPunct="1">
                        <a:lnSpc>
                          <a:spcPct val="100000"/>
                        </a:lnSpc>
                        <a:spcBef>
                          <a:spcPts val="0"/>
                        </a:spcBef>
                        <a:spcAft>
                          <a:spcPts val="0"/>
                        </a:spcAft>
                        <a:buClrTx/>
                        <a:buSzTx/>
                        <a:buFontTx/>
                        <a:buNone/>
                        <a:tabLst/>
                        <a:defRPr/>
                      </a:pPr>
                      <a:r>
                        <a:rPr kumimoji="1" lang="ja-JP" altLang="en-US" sz="1050" b="1" kern="1200">
                          <a:solidFill>
                            <a:schemeClr val="dk1"/>
                          </a:solidFill>
                          <a:latin typeface="+mn-lt"/>
                          <a:ea typeface="+mn-ea"/>
                          <a:cs typeface="+mn-cs"/>
                        </a:rPr>
                        <a:t>北海道</a:t>
                      </a:r>
                    </a:p>
                  </a:txBody>
                  <a:tcPr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solidFill>
                      <a:schemeClr val="accent2"/>
                    </a:solidFill>
                  </a:tcPr>
                </a:tc>
                <a:tc gridSpan="3">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000" b="0" kern="1200">
                          <a:solidFill>
                            <a:schemeClr val="dk1"/>
                          </a:solidFill>
                          <a:latin typeface="+mn-ea"/>
                          <a:ea typeface="+mn-ea"/>
                          <a:cs typeface="+mn-cs"/>
                        </a:rPr>
                        <a:t>網走市、美唄市、富良野市、森町、八雲町、長万部町、東神楽町、当麻町、比布町、愛別町、東川町、</a:t>
                      </a:r>
                      <a:endParaRPr kumimoji="1" lang="en-US" altLang="ja-JP" sz="1000" b="0" kern="1200">
                        <a:solidFill>
                          <a:schemeClr val="dk1"/>
                        </a:solidFill>
                        <a:latin typeface="+mn-ea"/>
                        <a:ea typeface="+mn-ea"/>
                        <a:cs typeface="+mn-cs"/>
                      </a:endParaRPr>
                    </a:p>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000" b="0" kern="1200">
                          <a:solidFill>
                            <a:schemeClr val="dk1"/>
                          </a:solidFill>
                          <a:latin typeface="+mn-ea"/>
                          <a:ea typeface="+mn-ea"/>
                          <a:cs typeface="+mn-cs"/>
                        </a:rPr>
                        <a:t>美瑛町、上富良野町、中富良野町、南富良野町、占冠村、増毛町、大空町、白老町、厚真町、安平町、</a:t>
                      </a:r>
                      <a:endParaRPr kumimoji="1" lang="en-US" altLang="ja-JP" sz="1000" b="0" kern="1200">
                        <a:solidFill>
                          <a:schemeClr val="dk1"/>
                        </a:solidFill>
                        <a:latin typeface="+mn-ea"/>
                        <a:ea typeface="+mn-ea"/>
                        <a:cs typeface="+mn-cs"/>
                      </a:endParaRPr>
                    </a:p>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000" b="0" kern="1200">
                          <a:solidFill>
                            <a:schemeClr val="dk1"/>
                          </a:solidFill>
                          <a:latin typeface="+mn-ea"/>
                          <a:ea typeface="+mn-ea"/>
                          <a:cs typeface="+mn-cs"/>
                        </a:rPr>
                        <a:t>むかわ町、新冠町、浦河町、様似町、えりも町、新ひだか町、清水町、中札内村、浦幌町</a:t>
                      </a:r>
                    </a:p>
                  </a:txBody>
                  <a:tcPr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solidFill>
                      <a:srgbClr val="FFE8CB"/>
                    </a:solidFill>
                  </a:tcPr>
                </a:tc>
                <a:tc hMerge="1">
                  <a:txBody>
                    <a:bodyPr/>
                    <a:lstStyle/>
                    <a:p>
                      <a:pPr marL="0" marR="0" lvl="0" indent="0" algn="ctr" defTabSz="514350" rtl="0" eaLnBrk="1" fontAlgn="auto" latinLnBrk="0" hangingPunct="1">
                        <a:lnSpc>
                          <a:spcPct val="100000"/>
                        </a:lnSpc>
                        <a:spcBef>
                          <a:spcPts val="0"/>
                        </a:spcBef>
                        <a:spcAft>
                          <a:spcPts val="0"/>
                        </a:spcAft>
                        <a:buClrTx/>
                        <a:buSzTx/>
                        <a:buFontTx/>
                        <a:buNone/>
                        <a:tabLst/>
                        <a:defRPr/>
                      </a:pPr>
                      <a:endParaRPr kumimoji="1" lang="ja-JP" altLang="en-US" sz="1050" b="1"/>
                    </a:p>
                  </a:txBody>
                  <a:tcPr anchor="ctr"/>
                </a:tc>
                <a:tc hMerge="1">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endParaRPr kumimoji="1" lang="ja-JP" altLang="en-US" sz="1050"/>
                    </a:p>
                  </a:txBody>
                  <a:tcPr anchor="ctr"/>
                </a:tc>
                <a:extLst>
                  <a:ext uri="{0D108BD9-81ED-4DB2-BD59-A6C34878D82A}">
                    <a16:rowId xmlns:a16="http://schemas.microsoft.com/office/drawing/2014/main" val="821002530"/>
                  </a:ext>
                </a:extLst>
              </a:tr>
              <a:tr h="415621">
                <a:tc>
                  <a:txBody>
                    <a:bodyPr/>
                    <a:lstStyle/>
                    <a:p>
                      <a:pPr algn="ctr"/>
                      <a:r>
                        <a:rPr kumimoji="1" lang="ja-JP" altLang="en-US" sz="1050" b="1"/>
                        <a:t>青森県</a:t>
                      </a:r>
                    </a:p>
                  </a:txBody>
                  <a:tcPr anchor="ctr">
                    <a:lnL w="6350" cap="flat" cmpd="sng" algn="ctr">
                      <a:solidFill>
                        <a:schemeClr val="tx1"/>
                      </a:solidFill>
                      <a:prstDash val="solid"/>
                      <a:round/>
                      <a:headEnd type="none" w="med" len="med"/>
                      <a:tailEnd type="none" w="med" len="med"/>
                    </a:lnL>
                    <a:solidFill>
                      <a:schemeClr val="accent2"/>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つがる町、深浦町、鶴田町、おいらせ町、佐井村、三戸町</a:t>
                      </a:r>
                    </a:p>
                  </a:txBody>
                  <a:tcPr anchor="ctr">
                    <a:solidFill>
                      <a:srgbClr val="FFF4E7"/>
                    </a:solidFill>
                  </a:tcPr>
                </a:tc>
                <a:tc>
                  <a:txBody>
                    <a:bodyPr/>
                    <a:lstStyle/>
                    <a:p>
                      <a:pPr marL="0" marR="0" lvl="0" indent="0" algn="ctr" defTabSz="514350" rtl="0" eaLnBrk="1" fontAlgn="auto" latinLnBrk="0" hangingPunct="1">
                        <a:lnSpc>
                          <a:spcPct val="100000"/>
                        </a:lnSpc>
                        <a:spcBef>
                          <a:spcPts val="0"/>
                        </a:spcBef>
                        <a:spcAft>
                          <a:spcPts val="0"/>
                        </a:spcAft>
                        <a:buClrTx/>
                        <a:buSzTx/>
                        <a:buFontTx/>
                        <a:buNone/>
                        <a:tabLst/>
                        <a:defRPr/>
                      </a:pPr>
                      <a:r>
                        <a:rPr kumimoji="1" lang="ja-JP" altLang="en-US" sz="1050" b="1"/>
                        <a:t>静岡県</a:t>
                      </a:r>
                    </a:p>
                  </a:txBody>
                  <a:tcPr anchor="ctr">
                    <a:solidFill>
                      <a:schemeClr val="accent2"/>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静岡市、伊豆市</a:t>
                      </a:r>
                      <a:endPar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endParaRPr>
                    </a:p>
                  </a:txBody>
                  <a:tcPr anchor="ctr">
                    <a:lnR w="6350" cap="flat" cmpd="sng" algn="ctr">
                      <a:solidFill>
                        <a:schemeClr val="tx1"/>
                      </a:solidFill>
                      <a:prstDash val="solid"/>
                      <a:round/>
                      <a:headEnd type="none" w="med" len="med"/>
                      <a:tailEnd type="none" w="med" len="med"/>
                    </a:lnR>
                    <a:solidFill>
                      <a:srgbClr val="FFF4E7"/>
                    </a:solidFill>
                  </a:tcPr>
                </a:tc>
                <a:extLst>
                  <a:ext uri="{0D108BD9-81ED-4DB2-BD59-A6C34878D82A}">
                    <a16:rowId xmlns:a16="http://schemas.microsoft.com/office/drawing/2014/main" val="1538559031"/>
                  </a:ext>
                </a:extLst>
              </a:tr>
              <a:tr h="415621">
                <a:tc>
                  <a:txBody>
                    <a:bodyPr/>
                    <a:lstStyle/>
                    <a:p>
                      <a:pPr algn="ctr"/>
                      <a:r>
                        <a:rPr kumimoji="1" lang="ja-JP" altLang="en-US" sz="1050" b="1"/>
                        <a:t>岩手県</a:t>
                      </a:r>
                    </a:p>
                  </a:txBody>
                  <a:tcPr anchor="ctr">
                    <a:lnL w="6350" cap="flat" cmpd="sng" algn="ctr">
                      <a:solidFill>
                        <a:schemeClr val="tx1"/>
                      </a:solidFill>
                      <a:prstDash val="solid"/>
                      <a:round/>
                      <a:headEnd type="none" w="med" len="med"/>
                      <a:tailEnd type="none" w="med" len="med"/>
                    </a:lnL>
                    <a:solidFill>
                      <a:schemeClr val="accent2"/>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rPr>
                        <a:t>花巻市</a:t>
                      </a: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a:t>
                      </a:r>
                      <a:r>
                        <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rPr>
                        <a:t>北上市</a:t>
                      </a: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a:t>
                      </a:r>
                      <a:r>
                        <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rPr>
                        <a:t>陸前高田市</a:t>
                      </a: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a:t>
                      </a:r>
                      <a:r>
                        <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rPr>
                        <a:t>滝沢市</a:t>
                      </a: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a:t>
                      </a:r>
                      <a:endParaRPr kumimoji="1" lang="en-US" altLang="ja-JP" sz="1000" b="0" kern="1200">
                        <a:solidFill>
                          <a:schemeClr val="dk1"/>
                        </a:solidFill>
                        <a:latin typeface="ＭＳ Ｐゴシック" panose="020B0600070205080204" pitchFamily="50" charset="-128"/>
                        <a:ea typeface="ＭＳ Ｐゴシック" panose="020B0600070205080204" pitchFamily="50" charset="-128"/>
                        <a:cs typeface="+mn-cs"/>
                      </a:endParaRPr>
                    </a:p>
                    <a:p>
                      <a:pPr marL="0" marR="0" lvl="0" indent="0" algn="l" defTabSz="514350" rtl="0" eaLnBrk="1" fontAlgn="auto" latinLnBrk="0" hangingPunct="1">
                        <a:lnSpc>
                          <a:spcPct val="100000"/>
                        </a:lnSpc>
                        <a:spcBef>
                          <a:spcPts val="0"/>
                        </a:spcBef>
                        <a:spcAft>
                          <a:spcPts val="0"/>
                        </a:spcAft>
                        <a:buClrTx/>
                        <a:buSzTx/>
                        <a:buFontTx/>
                        <a:buNone/>
                        <a:tabLst/>
                        <a:defRPr/>
                      </a:pPr>
                      <a:r>
                        <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rPr>
                        <a:t>岩手町</a:t>
                      </a: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a:t>
                      </a:r>
                      <a:r>
                        <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rPr>
                        <a:t>矢巾町</a:t>
                      </a:r>
                    </a:p>
                  </a:txBody>
                  <a:tcPr anchor="ctr">
                    <a:solidFill>
                      <a:srgbClr val="FFE8CB"/>
                    </a:solidFill>
                  </a:tcPr>
                </a:tc>
                <a:tc>
                  <a:txBody>
                    <a:bodyPr/>
                    <a:lstStyle/>
                    <a:p>
                      <a:pPr marL="0" marR="0" lvl="0" indent="0" algn="ctr" defTabSz="514350" rtl="0" eaLnBrk="1" fontAlgn="auto" latinLnBrk="0" hangingPunct="1">
                        <a:lnSpc>
                          <a:spcPct val="100000"/>
                        </a:lnSpc>
                        <a:spcBef>
                          <a:spcPts val="0"/>
                        </a:spcBef>
                        <a:spcAft>
                          <a:spcPts val="0"/>
                        </a:spcAft>
                        <a:buClrTx/>
                        <a:buSzTx/>
                        <a:buFontTx/>
                        <a:buNone/>
                        <a:tabLst/>
                        <a:defRPr/>
                      </a:pPr>
                      <a:r>
                        <a:rPr kumimoji="1" lang="ja-JP" altLang="en-US" sz="1050" b="1"/>
                        <a:t>愛知県</a:t>
                      </a:r>
                    </a:p>
                  </a:txBody>
                  <a:tcPr anchor="ctr">
                    <a:solidFill>
                      <a:schemeClr val="accent2"/>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rPr>
                        <a:t>名古屋市</a:t>
                      </a: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a:t>
                      </a:r>
                      <a:r>
                        <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rPr>
                        <a:t>蒲郡市</a:t>
                      </a: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a:t>
                      </a:r>
                      <a:r>
                        <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rPr>
                        <a:t>愛西市</a:t>
                      </a: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a:t>
                      </a:r>
                      <a:r>
                        <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rPr>
                        <a:t>北名古屋市</a:t>
                      </a:r>
                    </a:p>
                  </a:txBody>
                  <a:tcPr anchor="ctr">
                    <a:lnR w="6350" cap="flat" cmpd="sng" algn="ctr">
                      <a:solidFill>
                        <a:schemeClr val="tx1"/>
                      </a:solidFill>
                      <a:prstDash val="solid"/>
                      <a:round/>
                      <a:headEnd type="none" w="med" len="med"/>
                      <a:tailEnd type="none" w="med" len="med"/>
                    </a:lnR>
                    <a:solidFill>
                      <a:srgbClr val="FFE8CB"/>
                    </a:solidFill>
                  </a:tcPr>
                </a:tc>
                <a:extLst>
                  <a:ext uri="{0D108BD9-81ED-4DB2-BD59-A6C34878D82A}">
                    <a16:rowId xmlns:a16="http://schemas.microsoft.com/office/drawing/2014/main" val="629623398"/>
                  </a:ext>
                </a:extLst>
              </a:tr>
              <a:tr h="263761">
                <a:tc>
                  <a:txBody>
                    <a:bodyPr/>
                    <a:lstStyle/>
                    <a:p>
                      <a:pPr algn="ctr"/>
                      <a:r>
                        <a:rPr kumimoji="1" lang="ja-JP" altLang="en-US" sz="1050" b="1"/>
                        <a:t>宮城県</a:t>
                      </a:r>
                    </a:p>
                  </a:txBody>
                  <a:tcPr anchor="ctr">
                    <a:lnL w="6350" cap="flat" cmpd="sng" algn="ctr">
                      <a:solidFill>
                        <a:schemeClr val="tx1"/>
                      </a:solidFill>
                      <a:prstDash val="solid"/>
                      <a:round/>
                      <a:headEnd type="none" w="med" len="med"/>
                      <a:tailEnd type="none" w="med" len="med"/>
                    </a:lnL>
                    <a:solidFill>
                      <a:schemeClr val="accent2"/>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登米市、村田町、大郷町</a:t>
                      </a:r>
                    </a:p>
                  </a:txBody>
                  <a:tcPr anchor="ctr">
                    <a:solidFill>
                      <a:srgbClr val="FFF4E7"/>
                    </a:solidFill>
                  </a:tcPr>
                </a:tc>
                <a:tc>
                  <a:txBody>
                    <a:bodyPr/>
                    <a:lstStyle/>
                    <a:p>
                      <a:pPr marL="0" marR="0" lvl="0" indent="0" algn="ctr" defTabSz="514350" rtl="0" eaLnBrk="1" fontAlgn="auto" latinLnBrk="0" hangingPunct="1">
                        <a:lnSpc>
                          <a:spcPct val="100000"/>
                        </a:lnSpc>
                        <a:spcBef>
                          <a:spcPts val="0"/>
                        </a:spcBef>
                        <a:spcAft>
                          <a:spcPts val="0"/>
                        </a:spcAft>
                        <a:buClrTx/>
                        <a:buSzTx/>
                        <a:buFontTx/>
                        <a:buNone/>
                        <a:tabLst/>
                        <a:defRPr/>
                      </a:pPr>
                      <a:r>
                        <a:rPr kumimoji="1" lang="ja-JP" altLang="en-US" sz="1050" b="1" kern="1200">
                          <a:solidFill>
                            <a:schemeClr val="dk1"/>
                          </a:solidFill>
                          <a:latin typeface="+mn-ea"/>
                          <a:ea typeface="+mn-ea"/>
                          <a:cs typeface="+mn-cs"/>
                        </a:rPr>
                        <a:t>三重県</a:t>
                      </a:r>
                    </a:p>
                  </a:txBody>
                  <a:tcPr anchor="ctr">
                    <a:solidFill>
                      <a:schemeClr val="accent2"/>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松阪市、</a:t>
                      </a:r>
                      <a:r>
                        <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rPr>
                        <a:t>鈴鹿</a:t>
                      </a: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市、木</a:t>
                      </a:r>
                      <a:r>
                        <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rPr>
                        <a:t>曽岬町</a:t>
                      </a:r>
                      <a:endPar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endParaRPr>
                    </a:p>
                  </a:txBody>
                  <a:tcPr anchor="ctr">
                    <a:lnR w="6350" cap="flat" cmpd="sng" algn="ctr">
                      <a:solidFill>
                        <a:schemeClr val="tx1"/>
                      </a:solidFill>
                      <a:prstDash val="solid"/>
                      <a:round/>
                      <a:headEnd type="none" w="med" len="med"/>
                      <a:tailEnd type="none" w="med" len="med"/>
                    </a:lnR>
                    <a:solidFill>
                      <a:srgbClr val="FFF4E7"/>
                    </a:solidFill>
                  </a:tcPr>
                </a:tc>
                <a:extLst>
                  <a:ext uri="{0D108BD9-81ED-4DB2-BD59-A6C34878D82A}">
                    <a16:rowId xmlns:a16="http://schemas.microsoft.com/office/drawing/2014/main" val="1158679171"/>
                  </a:ext>
                </a:extLst>
              </a:tr>
              <a:tr h="263761">
                <a:tc>
                  <a:txBody>
                    <a:bodyPr/>
                    <a:lstStyle/>
                    <a:p>
                      <a:pPr algn="ctr"/>
                      <a:r>
                        <a:rPr kumimoji="1" lang="ja-JP" altLang="en-US" sz="1050" b="1"/>
                        <a:t>秋田県</a:t>
                      </a:r>
                    </a:p>
                  </a:txBody>
                  <a:tcPr anchor="ctr">
                    <a:lnL w="6350" cap="flat" cmpd="sng" algn="ctr">
                      <a:solidFill>
                        <a:schemeClr val="tx1"/>
                      </a:solidFill>
                      <a:prstDash val="solid"/>
                      <a:round/>
                      <a:headEnd type="none" w="med" len="med"/>
                      <a:tailEnd type="none" w="med" len="med"/>
                    </a:lnL>
                    <a:solidFill>
                      <a:schemeClr val="accent2"/>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湯沢市、北秋田市、小坂町、井川町</a:t>
                      </a:r>
                    </a:p>
                  </a:txBody>
                  <a:tcPr anchor="ctr">
                    <a:solidFill>
                      <a:srgbClr val="FFE8CB"/>
                    </a:solidFill>
                  </a:tcPr>
                </a:tc>
                <a:tc>
                  <a:txBody>
                    <a:bodyPr/>
                    <a:lstStyle/>
                    <a:p>
                      <a:pPr marL="0" marR="0" lvl="0" indent="0" algn="ctr" defTabSz="514350" rtl="0" eaLnBrk="1" fontAlgn="auto" latinLnBrk="0" hangingPunct="1">
                        <a:lnSpc>
                          <a:spcPct val="100000"/>
                        </a:lnSpc>
                        <a:spcBef>
                          <a:spcPts val="0"/>
                        </a:spcBef>
                        <a:spcAft>
                          <a:spcPts val="0"/>
                        </a:spcAft>
                        <a:buClrTx/>
                        <a:buSzTx/>
                        <a:buFontTx/>
                        <a:buNone/>
                        <a:tabLst/>
                        <a:defRPr/>
                      </a:pPr>
                      <a:r>
                        <a:rPr kumimoji="1" lang="ja-JP" altLang="en-US" sz="1050" b="1" kern="1200">
                          <a:solidFill>
                            <a:schemeClr val="dk1"/>
                          </a:solidFill>
                          <a:latin typeface="+mn-ea"/>
                          <a:ea typeface="+mn-ea"/>
                          <a:cs typeface="+mn-cs"/>
                        </a:rPr>
                        <a:t>京都府</a:t>
                      </a:r>
                    </a:p>
                  </a:txBody>
                  <a:tcPr anchor="ctr">
                    <a:solidFill>
                      <a:schemeClr val="accent2"/>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向日市、大山崎町</a:t>
                      </a:r>
                      <a:endParaRPr kumimoji="1" lang="en-US" altLang="zh-TW" sz="1000" b="0" kern="1200">
                        <a:solidFill>
                          <a:schemeClr val="dk1"/>
                        </a:solidFill>
                        <a:latin typeface="ＭＳ Ｐゴシック" panose="020B0600070205080204" pitchFamily="50" charset="-128"/>
                        <a:ea typeface="ＭＳ Ｐゴシック" panose="020B0600070205080204" pitchFamily="50" charset="-128"/>
                        <a:cs typeface="+mn-cs"/>
                      </a:endParaRPr>
                    </a:p>
                  </a:txBody>
                  <a:tcPr anchor="ctr">
                    <a:lnR w="6350" cap="flat" cmpd="sng" algn="ctr">
                      <a:solidFill>
                        <a:schemeClr val="tx1"/>
                      </a:solidFill>
                      <a:prstDash val="solid"/>
                      <a:round/>
                      <a:headEnd type="none" w="med" len="med"/>
                      <a:tailEnd type="none" w="med" len="med"/>
                    </a:lnR>
                    <a:solidFill>
                      <a:srgbClr val="FFE8CB"/>
                    </a:solidFill>
                  </a:tcPr>
                </a:tc>
                <a:extLst>
                  <a:ext uri="{0D108BD9-81ED-4DB2-BD59-A6C34878D82A}">
                    <a16:rowId xmlns:a16="http://schemas.microsoft.com/office/drawing/2014/main" val="2009913586"/>
                  </a:ext>
                </a:extLst>
              </a:tr>
              <a:tr h="263761">
                <a:tc>
                  <a:txBody>
                    <a:bodyPr/>
                    <a:lstStyle/>
                    <a:p>
                      <a:pPr algn="ctr"/>
                      <a:r>
                        <a:rPr kumimoji="1" lang="ja-JP" altLang="en-US" sz="1050" b="1"/>
                        <a:t>山形県</a:t>
                      </a:r>
                    </a:p>
                  </a:txBody>
                  <a:tcPr anchor="ctr">
                    <a:lnL w="6350" cap="flat" cmpd="sng" algn="ctr">
                      <a:solidFill>
                        <a:schemeClr val="tx1"/>
                      </a:solidFill>
                      <a:prstDash val="solid"/>
                      <a:round/>
                      <a:headEnd type="none" w="med" len="med"/>
                      <a:tailEnd type="none" w="med" len="med"/>
                    </a:lnL>
                    <a:solidFill>
                      <a:schemeClr val="accent2"/>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東根市、南陽市、中山町</a:t>
                      </a:r>
                    </a:p>
                  </a:txBody>
                  <a:tcPr anchor="ctr">
                    <a:solidFill>
                      <a:srgbClr val="FFF4E7"/>
                    </a:solidFill>
                  </a:tcPr>
                </a:tc>
                <a:tc>
                  <a:txBody>
                    <a:bodyPr/>
                    <a:lstStyle/>
                    <a:p>
                      <a:pPr marL="0" marR="0" lvl="0" indent="0" algn="ctr" defTabSz="514350" rtl="0" eaLnBrk="1" fontAlgn="auto" latinLnBrk="0" hangingPunct="1">
                        <a:lnSpc>
                          <a:spcPct val="100000"/>
                        </a:lnSpc>
                        <a:spcBef>
                          <a:spcPts val="0"/>
                        </a:spcBef>
                        <a:spcAft>
                          <a:spcPts val="0"/>
                        </a:spcAft>
                        <a:buClrTx/>
                        <a:buSzTx/>
                        <a:buFontTx/>
                        <a:buNone/>
                        <a:tabLst/>
                        <a:defRPr/>
                      </a:pPr>
                      <a:r>
                        <a:rPr kumimoji="1" lang="ja-JP" altLang="en-US" sz="1050" b="1" kern="1200">
                          <a:solidFill>
                            <a:schemeClr val="dk1"/>
                          </a:solidFill>
                          <a:latin typeface="+mn-ea"/>
                          <a:ea typeface="+mn-ea"/>
                          <a:cs typeface="+mn-cs"/>
                        </a:rPr>
                        <a:t>兵庫県</a:t>
                      </a:r>
                      <a:endParaRPr kumimoji="1" lang="en-US" altLang="ja-JP" sz="1050" b="1" kern="1200">
                        <a:solidFill>
                          <a:schemeClr val="dk1"/>
                        </a:solidFill>
                        <a:latin typeface="+mn-ea"/>
                        <a:ea typeface="+mn-ea"/>
                        <a:cs typeface="+mn-cs"/>
                      </a:endParaRPr>
                    </a:p>
                  </a:txBody>
                  <a:tcPr anchor="ctr">
                    <a:solidFill>
                      <a:schemeClr val="accent2"/>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zh-CN" altLang="en-US" sz="1000" b="0" kern="1200">
                          <a:solidFill>
                            <a:schemeClr val="dk1"/>
                          </a:solidFill>
                          <a:latin typeface="ＭＳ Ｐゴシック" panose="020B0600070205080204" pitchFamily="50" charset="-128"/>
                          <a:ea typeface="ＭＳ Ｐゴシック" panose="020B0600070205080204" pitchFamily="50" charset="-128"/>
                          <a:cs typeface="+mn-cs"/>
                        </a:rPr>
                        <a:t>小野</a:t>
                      </a: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市、猪名川町、</a:t>
                      </a:r>
                      <a:r>
                        <a:rPr kumimoji="1" lang="zh-CN" altLang="en-US" sz="1000" b="0" kern="1200">
                          <a:solidFill>
                            <a:schemeClr val="dk1"/>
                          </a:solidFill>
                          <a:latin typeface="ＭＳ Ｐゴシック" panose="020B0600070205080204" pitchFamily="50" charset="-128"/>
                          <a:ea typeface="ＭＳ Ｐゴシック" panose="020B0600070205080204" pitchFamily="50" charset="-128"/>
                          <a:cs typeface="+mn-cs"/>
                        </a:rPr>
                        <a:t>稲美町</a:t>
                      </a:r>
                      <a:endPar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endParaRPr>
                    </a:p>
                  </a:txBody>
                  <a:tcPr anchor="ctr">
                    <a:lnR w="6350" cap="flat" cmpd="sng" algn="ctr">
                      <a:solidFill>
                        <a:schemeClr val="tx1"/>
                      </a:solidFill>
                      <a:prstDash val="solid"/>
                      <a:round/>
                      <a:headEnd type="none" w="med" len="med"/>
                      <a:tailEnd type="none" w="med" len="med"/>
                    </a:lnR>
                    <a:solidFill>
                      <a:srgbClr val="FFF4E7"/>
                    </a:solidFill>
                  </a:tcPr>
                </a:tc>
                <a:extLst>
                  <a:ext uri="{0D108BD9-81ED-4DB2-BD59-A6C34878D82A}">
                    <a16:rowId xmlns:a16="http://schemas.microsoft.com/office/drawing/2014/main" val="1719302490"/>
                  </a:ext>
                </a:extLst>
              </a:tr>
              <a:tr h="263761">
                <a:tc>
                  <a:txBody>
                    <a:bodyPr/>
                    <a:lstStyle/>
                    <a:p>
                      <a:pPr algn="ctr"/>
                      <a:r>
                        <a:rPr kumimoji="1" lang="ja-JP" altLang="en-US" sz="1050" b="1"/>
                        <a:t>福島県</a:t>
                      </a:r>
                    </a:p>
                  </a:txBody>
                  <a:tcPr anchor="ctr">
                    <a:lnL w="6350" cap="flat" cmpd="sng" algn="ctr">
                      <a:solidFill>
                        <a:schemeClr val="tx1"/>
                      </a:solidFill>
                      <a:prstDash val="solid"/>
                      <a:round/>
                      <a:headEnd type="none" w="med" len="med"/>
                      <a:tailEnd type="none" w="med" len="med"/>
                    </a:lnL>
                    <a:solidFill>
                      <a:schemeClr val="accent2"/>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福島市</a:t>
                      </a:r>
                    </a:p>
                  </a:txBody>
                  <a:tcPr anchor="ctr">
                    <a:solidFill>
                      <a:srgbClr val="FFE8CB"/>
                    </a:solidFill>
                  </a:tcPr>
                </a:tc>
                <a:tc>
                  <a:txBody>
                    <a:bodyPr/>
                    <a:lstStyle/>
                    <a:p>
                      <a:pPr marL="0" marR="0" lvl="0" indent="0" algn="ctr" defTabSz="514350" rtl="0" eaLnBrk="1" fontAlgn="auto" latinLnBrk="0" hangingPunct="1">
                        <a:lnSpc>
                          <a:spcPct val="100000"/>
                        </a:lnSpc>
                        <a:spcBef>
                          <a:spcPts val="0"/>
                        </a:spcBef>
                        <a:spcAft>
                          <a:spcPts val="0"/>
                        </a:spcAft>
                        <a:buClrTx/>
                        <a:buSzTx/>
                        <a:buFontTx/>
                        <a:buNone/>
                        <a:tabLst/>
                        <a:defRPr/>
                      </a:pPr>
                      <a:r>
                        <a:rPr kumimoji="1" lang="ja-JP" altLang="en-US" sz="1050" b="1" kern="1200">
                          <a:solidFill>
                            <a:schemeClr val="dk1"/>
                          </a:solidFill>
                          <a:latin typeface="+mn-ea"/>
                          <a:ea typeface="+mn-ea"/>
                          <a:cs typeface="+mn-cs"/>
                        </a:rPr>
                        <a:t>奈良県</a:t>
                      </a:r>
                    </a:p>
                  </a:txBody>
                  <a:tcPr anchor="ctr">
                    <a:solidFill>
                      <a:schemeClr val="accent2"/>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桜井市</a:t>
                      </a:r>
                      <a:endParaRPr kumimoji="1" lang="en-US" altLang="ja-JP" sz="1000" b="0" kern="1200">
                        <a:solidFill>
                          <a:schemeClr val="dk1"/>
                        </a:solidFill>
                        <a:latin typeface="ＭＳ Ｐゴシック" panose="020B0600070205080204" pitchFamily="50" charset="-128"/>
                        <a:ea typeface="ＭＳ Ｐゴシック" panose="020B0600070205080204" pitchFamily="50" charset="-128"/>
                        <a:cs typeface="+mn-cs"/>
                      </a:endParaRPr>
                    </a:p>
                  </a:txBody>
                  <a:tcPr anchor="ctr">
                    <a:lnR w="6350" cap="flat" cmpd="sng" algn="ctr">
                      <a:solidFill>
                        <a:schemeClr val="tx1"/>
                      </a:solidFill>
                      <a:prstDash val="solid"/>
                      <a:round/>
                      <a:headEnd type="none" w="med" len="med"/>
                      <a:tailEnd type="none" w="med" len="med"/>
                    </a:lnR>
                    <a:solidFill>
                      <a:srgbClr val="FFE8CB"/>
                    </a:solidFill>
                  </a:tcPr>
                </a:tc>
                <a:extLst>
                  <a:ext uri="{0D108BD9-81ED-4DB2-BD59-A6C34878D82A}">
                    <a16:rowId xmlns:a16="http://schemas.microsoft.com/office/drawing/2014/main" val="237525190"/>
                  </a:ext>
                </a:extLst>
              </a:tr>
              <a:tr h="575475">
                <a:tc>
                  <a:txBody>
                    <a:bodyPr/>
                    <a:lstStyle/>
                    <a:p>
                      <a:pPr algn="ctr"/>
                      <a:r>
                        <a:rPr kumimoji="1" lang="ja-JP" altLang="en-US" sz="1050" b="1" kern="1200">
                          <a:solidFill>
                            <a:schemeClr val="dk1"/>
                          </a:solidFill>
                          <a:latin typeface="+mn-ea"/>
                          <a:ea typeface="+mn-ea"/>
                          <a:cs typeface="+mn-cs"/>
                        </a:rPr>
                        <a:t>茨城県</a:t>
                      </a:r>
                    </a:p>
                  </a:txBody>
                  <a:tcPr anchor="ctr">
                    <a:lnL w="6350" cap="flat" cmpd="sng" algn="ctr">
                      <a:solidFill>
                        <a:schemeClr val="tx1"/>
                      </a:solidFill>
                      <a:prstDash val="solid"/>
                      <a:round/>
                      <a:headEnd type="none" w="med" len="med"/>
                      <a:tailEnd type="none" w="med" len="med"/>
                    </a:lnL>
                    <a:solidFill>
                      <a:schemeClr val="accent2"/>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日立市、常総市、笠間市、牛久市、</a:t>
                      </a:r>
                      <a:endParaRPr kumimoji="1" lang="en-US" altLang="ja-JP" sz="1000" b="0" kern="1200">
                        <a:solidFill>
                          <a:schemeClr val="dk1"/>
                        </a:solidFill>
                        <a:latin typeface="ＭＳ Ｐゴシック" panose="020B0600070205080204" pitchFamily="50" charset="-128"/>
                        <a:ea typeface="ＭＳ Ｐゴシック" panose="020B0600070205080204" pitchFamily="50" charset="-128"/>
                        <a:cs typeface="+mn-cs"/>
                      </a:endParaRPr>
                    </a:p>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常陸大宮市、神栖市、つくばみらい市、</a:t>
                      </a:r>
                      <a:endParaRPr kumimoji="1" lang="en-US" altLang="ja-JP" sz="1000" b="0" kern="1200">
                        <a:solidFill>
                          <a:schemeClr val="dk1"/>
                        </a:solidFill>
                        <a:latin typeface="ＭＳ Ｐゴシック" panose="020B0600070205080204" pitchFamily="50" charset="-128"/>
                        <a:ea typeface="ＭＳ Ｐゴシック" panose="020B0600070205080204" pitchFamily="50" charset="-128"/>
                        <a:cs typeface="+mn-cs"/>
                      </a:endParaRPr>
                    </a:p>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阿見町</a:t>
                      </a:r>
                    </a:p>
                  </a:txBody>
                  <a:tcPr anchor="ctr">
                    <a:solidFill>
                      <a:srgbClr val="FFF4E7"/>
                    </a:solidFill>
                  </a:tcPr>
                </a:tc>
                <a:tc>
                  <a:txBody>
                    <a:bodyPr/>
                    <a:lstStyle/>
                    <a:p>
                      <a:pPr marL="0" algn="ctr" defTabSz="514350" rtl="0" eaLnBrk="1" latinLnBrk="0" hangingPunct="1"/>
                      <a:r>
                        <a:rPr kumimoji="1" lang="ja-JP" altLang="en-US" sz="1050" b="1" kern="1200">
                          <a:solidFill>
                            <a:schemeClr val="dk1"/>
                          </a:solidFill>
                          <a:latin typeface="+mn-ea"/>
                          <a:ea typeface="+mn-ea"/>
                          <a:cs typeface="+mn-cs"/>
                        </a:rPr>
                        <a:t>鳥取県</a:t>
                      </a:r>
                    </a:p>
                  </a:txBody>
                  <a:tcPr anchor="ctr">
                    <a:solidFill>
                      <a:schemeClr val="accent2"/>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米子市、江府町</a:t>
                      </a:r>
                    </a:p>
                  </a:txBody>
                  <a:tcPr anchor="ctr">
                    <a:lnR w="6350" cap="flat" cmpd="sng" algn="ctr">
                      <a:solidFill>
                        <a:schemeClr val="tx1"/>
                      </a:solidFill>
                      <a:prstDash val="solid"/>
                      <a:round/>
                      <a:headEnd type="none" w="med" len="med"/>
                      <a:tailEnd type="none" w="med" len="med"/>
                    </a:lnR>
                    <a:solidFill>
                      <a:srgbClr val="FFF4E7"/>
                    </a:solidFill>
                  </a:tcPr>
                </a:tc>
                <a:extLst>
                  <a:ext uri="{0D108BD9-81ED-4DB2-BD59-A6C34878D82A}">
                    <a16:rowId xmlns:a16="http://schemas.microsoft.com/office/drawing/2014/main" val="1469610616"/>
                  </a:ext>
                </a:extLst>
              </a:tr>
              <a:tr h="263761">
                <a:tc>
                  <a:txBody>
                    <a:bodyPr/>
                    <a:lstStyle/>
                    <a:p>
                      <a:pPr marL="0" algn="ctr" defTabSz="514350" rtl="0" eaLnBrk="1" latinLnBrk="0" hangingPunct="1"/>
                      <a:r>
                        <a:rPr kumimoji="1" lang="ja-JP" altLang="en-US" sz="1050" b="1" kern="1200">
                          <a:solidFill>
                            <a:schemeClr val="dk1"/>
                          </a:solidFill>
                          <a:latin typeface="+mn-ea"/>
                          <a:ea typeface="+mn-ea"/>
                          <a:cs typeface="+mn-cs"/>
                        </a:rPr>
                        <a:t>栃木県</a:t>
                      </a:r>
                    </a:p>
                  </a:txBody>
                  <a:tcPr anchor="ctr">
                    <a:lnL w="6350" cap="flat" cmpd="sng" algn="ctr">
                      <a:solidFill>
                        <a:schemeClr val="tx1"/>
                      </a:solidFill>
                      <a:prstDash val="solid"/>
                      <a:round/>
                      <a:headEnd type="none" w="med" len="med"/>
                      <a:tailEnd type="none" w="med" len="med"/>
                    </a:lnL>
                    <a:solidFill>
                      <a:schemeClr val="accent2"/>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壬生町</a:t>
                      </a:r>
                    </a:p>
                  </a:txBody>
                  <a:tcPr anchor="ctr">
                    <a:solidFill>
                      <a:srgbClr val="FFE8CB"/>
                    </a:solidFill>
                  </a:tcPr>
                </a:tc>
                <a:tc>
                  <a:txBody>
                    <a:bodyPr/>
                    <a:lstStyle/>
                    <a:p>
                      <a:pPr marL="0" algn="ctr" defTabSz="514350" rtl="0" eaLnBrk="1" latinLnBrk="0" hangingPunct="1"/>
                      <a:r>
                        <a:rPr kumimoji="1" lang="ja-JP" altLang="en-US" sz="1050" b="1" kern="1200">
                          <a:solidFill>
                            <a:schemeClr val="dk1"/>
                          </a:solidFill>
                          <a:latin typeface="+mn-ea"/>
                          <a:ea typeface="+mn-ea"/>
                          <a:cs typeface="+mn-cs"/>
                        </a:rPr>
                        <a:t>島根県</a:t>
                      </a:r>
                    </a:p>
                  </a:txBody>
                  <a:tcPr anchor="ctr">
                    <a:solidFill>
                      <a:schemeClr val="accent2"/>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大田市</a:t>
                      </a:r>
                      <a:endParaRPr kumimoji="1" lang="en-US" altLang="ja-JP" sz="1000" b="0" kern="1200">
                        <a:solidFill>
                          <a:schemeClr val="dk1"/>
                        </a:solidFill>
                        <a:latin typeface="ＭＳ Ｐゴシック" panose="020B0600070205080204" pitchFamily="50" charset="-128"/>
                        <a:ea typeface="ＭＳ Ｐゴシック" panose="020B0600070205080204" pitchFamily="50" charset="-128"/>
                        <a:cs typeface="+mn-cs"/>
                      </a:endParaRPr>
                    </a:p>
                  </a:txBody>
                  <a:tcPr anchor="ctr">
                    <a:lnR w="6350" cap="flat" cmpd="sng" algn="ctr">
                      <a:solidFill>
                        <a:schemeClr val="tx1"/>
                      </a:solidFill>
                      <a:prstDash val="solid"/>
                      <a:round/>
                      <a:headEnd type="none" w="med" len="med"/>
                      <a:tailEnd type="none" w="med" len="med"/>
                    </a:lnR>
                    <a:solidFill>
                      <a:srgbClr val="FFE8CB"/>
                    </a:solidFill>
                  </a:tcPr>
                </a:tc>
                <a:extLst>
                  <a:ext uri="{0D108BD9-81ED-4DB2-BD59-A6C34878D82A}">
                    <a16:rowId xmlns:a16="http://schemas.microsoft.com/office/drawing/2014/main" val="887453411"/>
                  </a:ext>
                </a:extLst>
              </a:tr>
              <a:tr h="415621">
                <a:tc>
                  <a:txBody>
                    <a:bodyPr/>
                    <a:lstStyle/>
                    <a:p>
                      <a:pPr marL="0" algn="ctr" defTabSz="514350" rtl="0" eaLnBrk="1" latinLnBrk="0" hangingPunct="1"/>
                      <a:r>
                        <a:rPr kumimoji="1" lang="ja-JP" altLang="en-US" sz="1050" b="1" kern="1200">
                          <a:solidFill>
                            <a:schemeClr val="dk1"/>
                          </a:solidFill>
                          <a:latin typeface="+mn-ea"/>
                          <a:ea typeface="+mn-ea"/>
                          <a:cs typeface="+mn-cs"/>
                        </a:rPr>
                        <a:t>群馬県</a:t>
                      </a:r>
                      <a:endParaRPr kumimoji="1" lang="en-US" altLang="ja-JP" sz="1050" b="1" kern="1200">
                        <a:solidFill>
                          <a:schemeClr val="dk1"/>
                        </a:solidFill>
                        <a:latin typeface="+mn-ea"/>
                        <a:ea typeface="+mn-ea"/>
                        <a:cs typeface="+mn-cs"/>
                      </a:endParaRPr>
                    </a:p>
                  </a:txBody>
                  <a:tcPr anchor="ctr">
                    <a:lnL w="6350" cap="flat" cmpd="sng" algn="ctr">
                      <a:solidFill>
                        <a:schemeClr val="tx1"/>
                      </a:solidFill>
                      <a:prstDash val="solid"/>
                      <a:round/>
                      <a:headEnd type="none" w="med" len="med"/>
                      <a:tailEnd type="none" w="med" len="med"/>
                    </a:lnL>
                    <a:solidFill>
                      <a:schemeClr val="accent2"/>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rPr>
                        <a:t>伊勢崎</a:t>
                      </a: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市、館林市、富岡市、板倉町、</a:t>
                      </a:r>
                      <a:endParaRPr kumimoji="1" lang="en-US" altLang="ja-JP" sz="1000" b="0" kern="1200">
                        <a:solidFill>
                          <a:schemeClr val="dk1"/>
                        </a:solidFill>
                        <a:latin typeface="ＭＳ Ｐゴシック" panose="020B0600070205080204" pitchFamily="50" charset="-128"/>
                        <a:ea typeface="ＭＳ Ｐゴシック" panose="020B0600070205080204" pitchFamily="50" charset="-128"/>
                        <a:cs typeface="+mn-cs"/>
                      </a:endParaRPr>
                    </a:p>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明和町、千代田町、邑楽町</a:t>
                      </a:r>
                      <a:endPar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endParaRPr>
                    </a:p>
                  </a:txBody>
                  <a:tcPr anchor="ctr">
                    <a:solidFill>
                      <a:srgbClr val="FFF4E7"/>
                    </a:solidFill>
                  </a:tcPr>
                </a:tc>
                <a:tc>
                  <a:txBody>
                    <a:bodyPr/>
                    <a:lstStyle/>
                    <a:p>
                      <a:pPr marL="0" algn="ctr" defTabSz="514350" rtl="0" eaLnBrk="1" latinLnBrk="0" hangingPunct="1"/>
                      <a:r>
                        <a:rPr kumimoji="1" lang="ja-JP" altLang="en-US" sz="1050" b="1" kern="1200">
                          <a:solidFill>
                            <a:schemeClr val="dk1"/>
                          </a:solidFill>
                          <a:latin typeface="+mn-ea"/>
                          <a:ea typeface="+mn-ea"/>
                          <a:cs typeface="+mn-cs"/>
                        </a:rPr>
                        <a:t>岡山県</a:t>
                      </a:r>
                    </a:p>
                  </a:txBody>
                  <a:tcPr anchor="ctr">
                    <a:solidFill>
                      <a:schemeClr val="accent2"/>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rPr>
                        <a:t>総社市</a:t>
                      </a: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a:t>
                      </a:r>
                      <a:r>
                        <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rPr>
                        <a:t>新見市</a:t>
                      </a: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、美作市、</a:t>
                      </a:r>
                      <a:r>
                        <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rPr>
                        <a:t>奈義町</a:t>
                      </a:r>
                    </a:p>
                  </a:txBody>
                  <a:tcPr anchor="ctr">
                    <a:lnR w="6350" cap="flat" cmpd="sng" algn="ctr">
                      <a:solidFill>
                        <a:schemeClr val="tx1"/>
                      </a:solidFill>
                      <a:prstDash val="solid"/>
                      <a:round/>
                      <a:headEnd type="none" w="med" len="med"/>
                      <a:tailEnd type="none" w="med" len="med"/>
                    </a:lnR>
                    <a:solidFill>
                      <a:srgbClr val="FFF4E7"/>
                    </a:solidFill>
                  </a:tcPr>
                </a:tc>
                <a:extLst>
                  <a:ext uri="{0D108BD9-81ED-4DB2-BD59-A6C34878D82A}">
                    <a16:rowId xmlns:a16="http://schemas.microsoft.com/office/drawing/2014/main" val="3722969994"/>
                  </a:ext>
                </a:extLst>
              </a:tr>
              <a:tr h="415621">
                <a:tc>
                  <a:txBody>
                    <a:bodyPr/>
                    <a:lstStyle/>
                    <a:p>
                      <a:pPr marL="0" algn="ctr" defTabSz="514350" rtl="0" eaLnBrk="1" latinLnBrk="0" hangingPunct="1"/>
                      <a:r>
                        <a:rPr kumimoji="1" lang="ja-JP" altLang="en-US" sz="1050" b="1" kern="1200">
                          <a:solidFill>
                            <a:schemeClr val="dk1"/>
                          </a:solidFill>
                          <a:latin typeface="+mn-ea"/>
                          <a:ea typeface="+mn-ea"/>
                          <a:cs typeface="+mn-cs"/>
                        </a:rPr>
                        <a:t>埼玉県</a:t>
                      </a:r>
                    </a:p>
                  </a:txBody>
                  <a:tcPr anchor="ctr">
                    <a:lnL w="6350" cap="flat" cmpd="sng" algn="ctr">
                      <a:solidFill>
                        <a:schemeClr val="tx1"/>
                      </a:solidFill>
                      <a:prstDash val="solid"/>
                      <a:round/>
                      <a:headEnd type="none" w="med" len="med"/>
                      <a:tailEnd type="none" w="med" len="med"/>
                    </a:lnL>
                    <a:solidFill>
                      <a:schemeClr val="accent2"/>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さいたま市、川越市、草加市、</a:t>
                      </a:r>
                      <a:r>
                        <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rPr>
                        <a:t>幸手市</a:t>
                      </a: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a:t>
                      </a:r>
                      <a:endParaRPr kumimoji="1" lang="en-US" altLang="ja-JP" sz="1000" b="0" kern="1200">
                        <a:solidFill>
                          <a:schemeClr val="dk1"/>
                        </a:solidFill>
                        <a:latin typeface="ＭＳ Ｐゴシック" panose="020B0600070205080204" pitchFamily="50" charset="-128"/>
                        <a:ea typeface="ＭＳ Ｐゴシック" panose="020B0600070205080204" pitchFamily="50" charset="-128"/>
                        <a:cs typeface="+mn-cs"/>
                      </a:endParaRPr>
                    </a:p>
                    <a:p>
                      <a:pPr marL="0" marR="0" lvl="0" indent="0" algn="l" defTabSz="514350" rtl="0" eaLnBrk="1" fontAlgn="auto" latinLnBrk="0" hangingPunct="1">
                        <a:lnSpc>
                          <a:spcPct val="100000"/>
                        </a:lnSpc>
                        <a:spcBef>
                          <a:spcPts val="0"/>
                        </a:spcBef>
                        <a:spcAft>
                          <a:spcPts val="0"/>
                        </a:spcAft>
                        <a:buClrTx/>
                        <a:buSzTx/>
                        <a:buFontTx/>
                        <a:buNone/>
                        <a:tabLst/>
                        <a:defRPr/>
                      </a:pPr>
                      <a:r>
                        <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rPr>
                        <a:t>川島町</a:t>
                      </a: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a:t>
                      </a:r>
                      <a:r>
                        <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rPr>
                        <a:t>神川町</a:t>
                      </a: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a:t>
                      </a:r>
                      <a:r>
                        <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rPr>
                        <a:t>杉戸町</a:t>
                      </a:r>
                    </a:p>
                  </a:txBody>
                  <a:tcPr anchor="ctr">
                    <a:solidFill>
                      <a:srgbClr val="FFE8CB"/>
                    </a:solidFill>
                  </a:tcPr>
                </a:tc>
                <a:tc>
                  <a:txBody>
                    <a:bodyPr/>
                    <a:lstStyle/>
                    <a:p>
                      <a:pPr marL="0" algn="ctr" defTabSz="514350" rtl="0" eaLnBrk="1" latinLnBrk="0" hangingPunct="1"/>
                      <a:r>
                        <a:rPr kumimoji="1" lang="ja-JP" altLang="en-US" sz="1050" b="1" kern="1200">
                          <a:solidFill>
                            <a:schemeClr val="dk1"/>
                          </a:solidFill>
                          <a:latin typeface="+mn-ea"/>
                          <a:ea typeface="+mn-ea"/>
                          <a:cs typeface="+mn-cs"/>
                        </a:rPr>
                        <a:t>広島県</a:t>
                      </a:r>
                    </a:p>
                  </a:txBody>
                  <a:tcPr anchor="ctr">
                    <a:solidFill>
                      <a:schemeClr val="accent2"/>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rPr>
                        <a:t>呉</a:t>
                      </a: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市、海田町、北広島町、大</a:t>
                      </a:r>
                      <a:r>
                        <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rPr>
                        <a:t>崎上島町</a:t>
                      </a:r>
                    </a:p>
                  </a:txBody>
                  <a:tcPr anchor="ctr">
                    <a:lnR w="6350" cap="flat" cmpd="sng" algn="ctr">
                      <a:solidFill>
                        <a:schemeClr val="tx1"/>
                      </a:solidFill>
                      <a:prstDash val="solid"/>
                      <a:round/>
                      <a:headEnd type="none" w="med" len="med"/>
                      <a:tailEnd type="none" w="med" len="med"/>
                    </a:lnR>
                    <a:solidFill>
                      <a:srgbClr val="FFE8CB"/>
                    </a:solidFill>
                  </a:tcPr>
                </a:tc>
                <a:extLst>
                  <a:ext uri="{0D108BD9-81ED-4DB2-BD59-A6C34878D82A}">
                    <a16:rowId xmlns:a16="http://schemas.microsoft.com/office/drawing/2014/main" val="1405513111"/>
                  </a:ext>
                </a:extLst>
              </a:tr>
              <a:tr h="415621">
                <a:tc>
                  <a:txBody>
                    <a:bodyPr/>
                    <a:lstStyle/>
                    <a:p>
                      <a:pPr marL="0" algn="ctr" defTabSz="514350" rtl="0" eaLnBrk="1" latinLnBrk="0" hangingPunct="1"/>
                      <a:r>
                        <a:rPr kumimoji="1" lang="ja-JP" altLang="en-US" sz="1050" b="1" kern="1200">
                          <a:solidFill>
                            <a:schemeClr val="dk1"/>
                          </a:solidFill>
                          <a:latin typeface="+mn-ea"/>
                          <a:ea typeface="+mn-ea"/>
                          <a:cs typeface="+mn-cs"/>
                        </a:rPr>
                        <a:t>千葉県</a:t>
                      </a:r>
                    </a:p>
                  </a:txBody>
                  <a:tcPr anchor="ctr">
                    <a:lnL w="6350" cap="flat" cmpd="sng" algn="ctr">
                      <a:solidFill>
                        <a:schemeClr val="tx1"/>
                      </a:solidFill>
                      <a:prstDash val="solid"/>
                      <a:round/>
                      <a:headEnd type="none" w="med" len="med"/>
                      <a:tailEnd type="none" w="med" len="med"/>
                    </a:lnL>
                    <a:solidFill>
                      <a:schemeClr val="accent2"/>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館山市、</a:t>
                      </a:r>
                      <a:r>
                        <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rPr>
                        <a:t>柏</a:t>
                      </a: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市、市原市、八千代市、</a:t>
                      </a:r>
                      <a:endParaRPr kumimoji="1" lang="en-US" altLang="ja-JP" sz="1000" b="0" kern="1200">
                        <a:solidFill>
                          <a:schemeClr val="dk1"/>
                        </a:solidFill>
                        <a:latin typeface="ＭＳ Ｐゴシック" panose="020B0600070205080204" pitchFamily="50" charset="-128"/>
                        <a:ea typeface="ＭＳ Ｐゴシック" panose="020B0600070205080204" pitchFamily="50" charset="-128"/>
                        <a:cs typeface="+mn-cs"/>
                      </a:endParaRPr>
                    </a:p>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大多喜町、鋸南町</a:t>
                      </a:r>
                    </a:p>
                  </a:txBody>
                  <a:tcPr anchor="ctr">
                    <a:solidFill>
                      <a:srgbClr val="FFF4E7"/>
                    </a:solidFill>
                  </a:tcPr>
                </a:tc>
                <a:tc>
                  <a:txBody>
                    <a:bodyPr/>
                    <a:lstStyle/>
                    <a:p>
                      <a:pPr marL="0" algn="ctr" defTabSz="514350" rtl="0" eaLnBrk="1" latinLnBrk="0" hangingPunct="1"/>
                      <a:r>
                        <a:rPr kumimoji="1" lang="ja-JP" altLang="en-US" sz="1050" b="1" kern="1200">
                          <a:solidFill>
                            <a:schemeClr val="dk1"/>
                          </a:solidFill>
                          <a:latin typeface="+mn-ea"/>
                          <a:ea typeface="+mn-ea"/>
                          <a:cs typeface="+mn-cs"/>
                        </a:rPr>
                        <a:t>山口県</a:t>
                      </a:r>
                    </a:p>
                  </a:txBody>
                  <a:tcPr anchor="ctr">
                    <a:solidFill>
                      <a:schemeClr val="accent2"/>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防府市</a:t>
                      </a:r>
                      <a:endPar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endParaRPr>
                    </a:p>
                  </a:txBody>
                  <a:tcPr anchor="ctr">
                    <a:lnR w="6350" cap="flat" cmpd="sng" algn="ctr">
                      <a:solidFill>
                        <a:schemeClr val="tx1"/>
                      </a:solidFill>
                      <a:prstDash val="solid"/>
                      <a:round/>
                      <a:headEnd type="none" w="med" len="med"/>
                      <a:tailEnd type="none" w="med" len="med"/>
                    </a:lnR>
                    <a:solidFill>
                      <a:srgbClr val="FFF4E7"/>
                    </a:solidFill>
                  </a:tcPr>
                </a:tc>
                <a:extLst>
                  <a:ext uri="{0D108BD9-81ED-4DB2-BD59-A6C34878D82A}">
                    <a16:rowId xmlns:a16="http://schemas.microsoft.com/office/drawing/2014/main" val="1236672416"/>
                  </a:ext>
                </a:extLst>
              </a:tr>
              <a:tr h="263761">
                <a:tc>
                  <a:txBody>
                    <a:bodyPr/>
                    <a:lstStyle/>
                    <a:p>
                      <a:pPr marL="0" algn="ctr" defTabSz="514350" rtl="0" eaLnBrk="1" latinLnBrk="0" hangingPunct="1"/>
                      <a:r>
                        <a:rPr kumimoji="1" lang="ja-JP" altLang="en-US" sz="1050" b="1" kern="1200">
                          <a:solidFill>
                            <a:schemeClr val="dk1"/>
                          </a:solidFill>
                          <a:latin typeface="+mn-ea"/>
                          <a:ea typeface="+mn-ea"/>
                          <a:cs typeface="+mn-cs"/>
                        </a:rPr>
                        <a:t>東京都</a:t>
                      </a:r>
                    </a:p>
                  </a:txBody>
                  <a:tcPr anchor="ctr">
                    <a:lnL w="6350" cap="flat" cmpd="sng" algn="ctr">
                      <a:solidFill>
                        <a:schemeClr val="tx1"/>
                      </a:solidFill>
                      <a:prstDash val="solid"/>
                      <a:round/>
                      <a:headEnd type="none" w="med" len="med"/>
                      <a:tailEnd type="none" w="med" len="med"/>
                    </a:lnL>
                    <a:solidFill>
                      <a:schemeClr val="accent2"/>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三鷹市</a:t>
                      </a:r>
                    </a:p>
                  </a:txBody>
                  <a:tcPr anchor="ctr">
                    <a:solidFill>
                      <a:srgbClr val="FFE8CB"/>
                    </a:solidFill>
                  </a:tcPr>
                </a:tc>
                <a:tc>
                  <a:txBody>
                    <a:bodyPr/>
                    <a:lstStyle/>
                    <a:p>
                      <a:pPr marL="0" algn="ctr" defTabSz="514350" rtl="0" eaLnBrk="1" latinLnBrk="0" hangingPunct="1"/>
                      <a:r>
                        <a:rPr kumimoji="1" lang="ja-JP" altLang="en-US" sz="1050" b="1" kern="1200">
                          <a:solidFill>
                            <a:schemeClr val="dk1"/>
                          </a:solidFill>
                          <a:latin typeface="+mn-ea"/>
                          <a:ea typeface="+mn-ea"/>
                          <a:cs typeface="+mn-cs"/>
                        </a:rPr>
                        <a:t>徳島県</a:t>
                      </a:r>
                    </a:p>
                  </a:txBody>
                  <a:tcPr anchor="ctr">
                    <a:solidFill>
                      <a:schemeClr val="accent2"/>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つるぎ町</a:t>
                      </a:r>
                      <a:endPar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endParaRPr>
                    </a:p>
                  </a:txBody>
                  <a:tcPr anchor="ctr">
                    <a:lnR w="6350" cap="flat" cmpd="sng" algn="ctr">
                      <a:solidFill>
                        <a:schemeClr val="tx1"/>
                      </a:solidFill>
                      <a:prstDash val="solid"/>
                      <a:round/>
                      <a:headEnd type="none" w="med" len="med"/>
                      <a:tailEnd type="none" w="med" len="med"/>
                    </a:lnR>
                    <a:solidFill>
                      <a:srgbClr val="FFE8CB"/>
                    </a:solidFill>
                  </a:tcPr>
                </a:tc>
                <a:extLst>
                  <a:ext uri="{0D108BD9-81ED-4DB2-BD59-A6C34878D82A}">
                    <a16:rowId xmlns:a16="http://schemas.microsoft.com/office/drawing/2014/main" val="4067322255"/>
                  </a:ext>
                </a:extLst>
              </a:tr>
              <a:tr h="263761">
                <a:tc>
                  <a:txBody>
                    <a:bodyPr/>
                    <a:lstStyle/>
                    <a:p>
                      <a:pPr marL="0" algn="ctr" defTabSz="514350" rtl="0" eaLnBrk="1" latinLnBrk="0" hangingPunct="1"/>
                      <a:r>
                        <a:rPr kumimoji="1" lang="ja-JP" altLang="en-US" sz="1050" b="1" kern="1200">
                          <a:solidFill>
                            <a:schemeClr val="dk1"/>
                          </a:solidFill>
                          <a:latin typeface="+mn-ea"/>
                          <a:ea typeface="+mn-ea"/>
                          <a:cs typeface="+mn-cs"/>
                        </a:rPr>
                        <a:t>神奈川県</a:t>
                      </a:r>
                    </a:p>
                  </a:txBody>
                  <a:tcPr anchor="ctr">
                    <a:lnL w="6350" cap="flat" cmpd="sng" algn="ctr">
                      <a:solidFill>
                        <a:schemeClr val="tx1"/>
                      </a:solidFill>
                      <a:prstDash val="solid"/>
                      <a:round/>
                      <a:headEnd type="none" w="med" len="med"/>
                      <a:tailEnd type="none" w="med" len="med"/>
                    </a:lnL>
                    <a:solidFill>
                      <a:schemeClr val="accent2"/>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平塚市、座間市、葉山町、湯河原町</a:t>
                      </a:r>
                    </a:p>
                  </a:txBody>
                  <a:tcPr anchor="ctr">
                    <a:solidFill>
                      <a:srgbClr val="FFF4E7"/>
                    </a:solidFill>
                  </a:tcPr>
                </a:tc>
                <a:tc>
                  <a:txBody>
                    <a:bodyPr/>
                    <a:lstStyle/>
                    <a:p>
                      <a:pPr marL="0" algn="ctr" defTabSz="514350" rtl="0" eaLnBrk="1" latinLnBrk="0" hangingPunct="1"/>
                      <a:r>
                        <a:rPr kumimoji="1" lang="ja-JP" altLang="en-US" sz="1050" b="1" kern="1200">
                          <a:solidFill>
                            <a:schemeClr val="dk1"/>
                          </a:solidFill>
                          <a:latin typeface="+mn-ea"/>
                          <a:ea typeface="+mn-ea"/>
                          <a:cs typeface="+mn-cs"/>
                        </a:rPr>
                        <a:t>愛媛県</a:t>
                      </a:r>
                    </a:p>
                  </a:txBody>
                  <a:tcPr anchor="ctr">
                    <a:solidFill>
                      <a:schemeClr val="accent2"/>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東温市</a:t>
                      </a:r>
                      <a:endPar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endParaRPr>
                    </a:p>
                  </a:txBody>
                  <a:tcPr anchor="ctr">
                    <a:lnR w="6350" cap="flat" cmpd="sng" algn="ctr">
                      <a:solidFill>
                        <a:schemeClr val="tx1"/>
                      </a:solidFill>
                      <a:prstDash val="solid"/>
                      <a:round/>
                      <a:headEnd type="none" w="med" len="med"/>
                      <a:tailEnd type="none" w="med" len="med"/>
                    </a:lnR>
                    <a:solidFill>
                      <a:srgbClr val="FFF4E7"/>
                    </a:solidFill>
                  </a:tcPr>
                </a:tc>
                <a:extLst>
                  <a:ext uri="{0D108BD9-81ED-4DB2-BD59-A6C34878D82A}">
                    <a16:rowId xmlns:a16="http://schemas.microsoft.com/office/drawing/2014/main" val="1003198874"/>
                  </a:ext>
                </a:extLst>
              </a:tr>
              <a:tr h="430679">
                <a:tc>
                  <a:txBody>
                    <a:bodyPr/>
                    <a:lstStyle/>
                    <a:p>
                      <a:pPr marL="0" algn="ctr" defTabSz="514350" rtl="0" eaLnBrk="1" latinLnBrk="0" hangingPunct="1"/>
                      <a:r>
                        <a:rPr kumimoji="1" lang="ja-JP" altLang="en-US" sz="1050" b="1" kern="1200">
                          <a:solidFill>
                            <a:schemeClr val="dk1"/>
                          </a:solidFill>
                          <a:latin typeface="+mn-ea"/>
                          <a:ea typeface="+mn-ea"/>
                          <a:cs typeface="+mn-cs"/>
                        </a:rPr>
                        <a:t>新潟県</a:t>
                      </a:r>
                    </a:p>
                  </a:txBody>
                  <a:tcPr anchor="ctr">
                    <a:lnL w="6350" cap="flat" cmpd="sng" algn="ctr">
                      <a:solidFill>
                        <a:schemeClr val="tx1"/>
                      </a:solidFill>
                      <a:prstDash val="solid"/>
                      <a:round/>
                      <a:headEnd type="none" w="med" len="med"/>
                      <a:tailEnd type="none" w="med" len="med"/>
                    </a:lnL>
                    <a:solidFill>
                      <a:schemeClr val="accent2"/>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三条市、糸魚川市</a:t>
                      </a:r>
                    </a:p>
                  </a:txBody>
                  <a:tcPr anchor="ctr">
                    <a:solidFill>
                      <a:srgbClr val="FFE8CB"/>
                    </a:solidFill>
                  </a:tcPr>
                </a:tc>
                <a:tc>
                  <a:txBody>
                    <a:bodyPr/>
                    <a:lstStyle/>
                    <a:p>
                      <a:pPr marL="0" algn="ctr" defTabSz="514350" rtl="0" eaLnBrk="1" latinLnBrk="0" hangingPunct="1"/>
                      <a:r>
                        <a:rPr kumimoji="1" lang="ja-JP" altLang="en-US" sz="1050" b="1" kern="1200">
                          <a:solidFill>
                            <a:schemeClr val="dk1"/>
                          </a:solidFill>
                          <a:latin typeface="+mn-ea"/>
                          <a:ea typeface="+mn-ea"/>
                          <a:cs typeface="+mn-cs"/>
                        </a:rPr>
                        <a:t>高知県</a:t>
                      </a:r>
                    </a:p>
                  </a:txBody>
                  <a:tcPr anchor="ctr">
                    <a:solidFill>
                      <a:schemeClr val="accent2"/>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安芸市、香美市、奈半利町、田野町、</a:t>
                      </a:r>
                      <a:endParaRPr kumimoji="1" lang="en-US" altLang="ja-JP" sz="1000" b="0" kern="1200">
                        <a:solidFill>
                          <a:schemeClr val="dk1"/>
                        </a:solidFill>
                        <a:latin typeface="ＭＳ Ｐゴシック" panose="020B0600070205080204" pitchFamily="50" charset="-128"/>
                        <a:ea typeface="ＭＳ Ｐゴシック" panose="020B0600070205080204" pitchFamily="50" charset="-128"/>
                        <a:cs typeface="+mn-cs"/>
                      </a:endParaRPr>
                    </a:p>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安田町、北川村、馬路村、</a:t>
                      </a:r>
                      <a:r>
                        <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rPr>
                        <a:t>日高村</a:t>
                      </a:r>
                      <a:endParaRPr kumimoji="1" lang="en-US" altLang="ja-JP" sz="1000" b="0" kern="1200">
                        <a:solidFill>
                          <a:schemeClr val="dk1"/>
                        </a:solidFill>
                        <a:latin typeface="ＭＳ Ｐゴシック" panose="020B0600070205080204" pitchFamily="50" charset="-128"/>
                        <a:ea typeface="ＭＳ Ｐゴシック" panose="020B0600070205080204" pitchFamily="50" charset="-128"/>
                        <a:cs typeface="+mn-cs"/>
                      </a:endParaRPr>
                    </a:p>
                  </a:txBody>
                  <a:tcPr anchor="ctr">
                    <a:lnR w="6350" cap="flat" cmpd="sng" algn="ctr">
                      <a:solidFill>
                        <a:schemeClr val="tx1"/>
                      </a:solidFill>
                      <a:prstDash val="solid"/>
                      <a:round/>
                      <a:headEnd type="none" w="med" len="med"/>
                      <a:tailEnd type="none" w="med" len="med"/>
                    </a:lnR>
                    <a:solidFill>
                      <a:srgbClr val="FFE8CB"/>
                    </a:solidFill>
                  </a:tcPr>
                </a:tc>
                <a:extLst>
                  <a:ext uri="{0D108BD9-81ED-4DB2-BD59-A6C34878D82A}">
                    <a16:rowId xmlns:a16="http://schemas.microsoft.com/office/drawing/2014/main" val="945891408"/>
                  </a:ext>
                </a:extLst>
              </a:tr>
              <a:tr h="415621">
                <a:tc>
                  <a:txBody>
                    <a:bodyPr/>
                    <a:lstStyle/>
                    <a:p>
                      <a:pPr marL="0" algn="ctr" defTabSz="514350" rtl="0" eaLnBrk="1" latinLnBrk="0" hangingPunct="1"/>
                      <a:r>
                        <a:rPr kumimoji="1" lang="ja-JP" altLang="en-US" sz="1050" b="1" kern="1200">
                          <a:solidFill>
                            <a:schemeClr val="dk1"/>
                          </a:solidFill>
                          <a:latin typeface="+mn-ea"/>
                          <a:ea typeface="+mn-ea"/>
                          <a:cs typeface="+mn-cs"/>
                        </a:rPr>
                        <a:t>富山県</a:t>
                      </a:r>
                    </a:p>
                  </a:txBody>
                  <a:tcPr anchor="ctr">
                    <a:lnL w="6350" cap="flat" cmpd="sng" algn="ctr">
                      <a:solidFill>
                        <a:schemeClr val="tx1"/>
                      </a:solidFill>
                      <a:prstDash val="solid"/>
                      <a:round/>
                      <a:headEnd type="none" w="med" len="med"/>
                      <a:tailEnd type="none" w="med" len="med"/>
                    </a:lnL>
                    <a:solidFill>
                      <a:schemeClr val="accent2"/>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rPr>
                        <a:t>魚津市</a:t>
                      </a: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、射水市、</a:t>
                      </a:r>
                      <a:r>
                        <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rPr>
                        <a:t>入善町</a:t>
                      </a:r>
                    </a:p>
                  </a:txBody>
                  <a:tcPr anchor="ctr">
                    <a:solidFill>
                      <a:srgbClr val="FFF4E7"/>
                    </a:solidFill>
                  </a:tcPr>
                </a:tc>
                <a:tc>
                  <a:txBody>
                    <a:bodyPr/>
                    <a:lstStyle/>
                    <a:p>
                      <a:pPr marL="0" algn="ctr" defTabSz="514350" rtl="0" eaLnBrk="1" latinLnBrk="0" hangingPunct="1"/>
                      <a:r>
                        <a:rPr kumimoji="1" lang="ja-JP" altLang="en-US" sz="1050" b="1" kern="1200">
                          <a:solidFill>
                            <a:schemeClr val="dk1"/>
                          </a:solidFill>
                          <a:latin typeface="+mn-ea"/>
                          <a:ea typeface="+mn-ea"/>
                          <a:cs typeface="+mn-cs"/>
                        </a:rPr>
                        <a:t>福岡県</a:t>
                      </a:r>
                    </a:p>
                  </a:txBody>
                  <a:tcPr anchor="ctr">
                    <a:solidFill>
                      <a:schemeClr val="accent2"/>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rPr>
                        <a:t>大川</a:t>
                      </a: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市、篠栗町、須恵町、大刀洗町、</a:t>
                      </a:r>
                      <a:endParaRPr kumimoji="1" lang="en-US" altLang="ja-JP" sz="1000" b="0" kern="1200">
                        <a:solidFill>
                          <a:schemeClr val="dk1"/>
                        </a:solidFill>
                        <a:latin typeface="ＭＳ Ｐゴシック" panose="020B0600070205080204" pitchFamily="50" charset="-128"/>
                        <a:ea typeface="ＭＳ Ｐゴシック" panose="020B0600070205080204" pitchFamily="50" charset="-128"/>
                        <a:cs typeface="+mn-cs"/>
                      </a:endParaRPr>
                    </a:p>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香</a:t>
                      </a:r>
                      <a:r>
                        <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rPr>
                        <a:t>春町</a:t>
                      </a:r>
                    </a:p>
                  </a:txBody>
                  <a:tcPr anchor="ctr">
                    <a:lnR w="6350" cap="flat" cmpd="sng" algn="ctr">
                      <a:solidFill>
                        <a:schemeClr val="tx1"/>
                      </a:solidFill>
                      <a:prstDash val="solid"/>
                      <a:round/>
                      <a:headEnd type="none" w="med" len="med"/>
                      <a:tailEnd type="none" w="med" len="med"/>
                    </a:lnR>
                    <a:solidFill>
                      <a:srgbClr val="FFF4E7"/>
                    </a:solidFill>
                  </a:tcPr>
                </a:tc>
                <a:extLst>
                  <a:ext uri="{0D108BD9-81ED-4DB2-BD59-A6C34878D82A}">
                    <a16:rowId xmlns:a16="http://schemas.microsoft.com/office/drawing/2014/main" val="1897972559"/>
                  </a:ext>
                </a:extLst>
              </a:tr>
              <a:tr h="415621">
                <a:tc>
                  <a:txBody>
                    <a:bodyPr/>
                    <a:lstStyle/>
                    <a:p>
                      <a:pPr marL="0" algn="ctr" defTabSz="514350" rtl="0" eaLnBrk="1" latinLnBrk="0" hangingPunct="1"/>
                      <a:r>
                        <a:rPr kumimoji="1" lang="ja-JP" altLang="en-US" sz="1050" b="1" kern="1200">
                          <a:solidFill>
                            <a:schemeClr val="dk1"/>
                          </a:solidFill>
                          <a:latin typeface="+mn-ea"/>
                          <a:ea typeface="+mn-ea"/>
                          <a:cs typeface="+mn-cs"/>
                        </a:rPr>
                        <a:t>石川県</a:t>
                      </a:r>
                    </a:p>
                  </a:txBody>
                  <a:tcPr anchor="ctr">
                    <a:lnL w="6350" cap="flat" cmpd="sng" algn="ctr">
                      <a:solidFill>
                        <a:schemeClr val="tx1"/>
                      </a:solidFill>
                      <a:prstDash val="solid"/>
                      <a:round/>
                      <a:headEnd type="none" w="med" len="med"/>
                      <a:tailEnd type="none" w="med" len="med"/>
                    </a:lnL>
                    <a:solidFill>
                      <a:schemeClr val="accent2"/>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白山市、内灘町</a:t>
                      </a:r>
                      <a:endPar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endParaRPr>
                    </a:p>
                  </a:txBody>
                  <a:tcPr anchor="ctr">
                    <a:solidFill>
                      <a:srgbClr val="FFE8CB"/>
                    </a:solidFill>
                  </a:tcPr>
                </a:tc>
                <a:tc>
                  <a:txBody>
                    <a:bodyPr/>
                    <a:lstStyle/>
                    <a:p>
                      <a:pPr marL="0" algn="ctr" defTabSz="514350" rtl="0" eaLnBrk="1" latinLnBrk="0" hangingPunct="1"/>
                      <a:r>
                        <a:rPr kumimoji="1" lang="ja-JP" altLang="en-US" sz="1050" b="1" kern="1200">
                          <a:solidFill>
                            <a:schemeClr val="dk1"/>
                          </a:solidFill>
                          <a:latin typeface="+mn-ea"/>
                          <a:ea typeface="+mn-ea"/>
                          <a:cs typeface="+mn-cs"/>
                        </a:rPr>
                        <a:t>佐賀県</a:t>
                      </a:r>
                    </a:p>
                  </a:txBody>
                  <a:tcPr anchor="ctr">
                    <a:solidFill>
                      <a:schemeClr val="accent2"/>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rPr>
                        <a:t>佐賀</a:t>
                      </a: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市、唐津市、伊万里市、小城市、</a:t>
                      </a:r>
                      <a:endParaRPr kumimoji="1" lang="en-US" altLang="ja-JP" sz="1000" b="0" kern="1200">
                        <a:solidFill>
                          <a:schemeClr val="dk1"/>
                        </a:solidFill>
                        <a:latin typeface="ＭＳ Ｐゴシック" panose="020B0600070205080204" pitchFamily="50" charset="-128"/>
                        <a:ea typeface="ＭＳ Ｐゴシック" panose="020B0600070205080204" pitchFamily="50" charset="-128"/>
                        <a:cs typeface="+mn-cs"/>
                      </a:endParaRPr>
                    </a:p>
                    <a:p>
                      <a:pPr marL="0" marR="0" lvl="0" indent="0" algn="l" defTabSz="514350" rtl="0" eaLnBrk="1" fontAlgn="auto" latinLnBrk="0" hangingPunct="1">
                        <a:lnSpc>
                          <a:spcPct val="100000"/>
                        </a:lnSpc>
                        <a:spcBef>
                          <a:spcPts val="0"/>
                        </a:spcBef>
                        <a:spcAft>
                          <a:spcPts val="0"/>
                        </a:spcAft>
                        <a:buClrTx/>
                        <a:buSzTx/>
                        <a:buFontTx/>
                        <a:buNone/>
                        <a:tabLst/>
                        <a:defRPr/>
                      </a:pPr>
                      <a:r>
                        <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rPr>
                        <a:t>嬉野市</a:t>
                      </a: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、玄海町、</a:t>
                      </a:r>
                      <a:r>
                        <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rPr>
                        <a:t>有田町</a:t>
                      </a:r>
                    </a:p>
                  </a:txBody>
                  <a:tcPr anchor="ctr">
                    <a:lnR w="6350" cap="flat" cmpd="sng" algn="ctr">
                      <a:solidFill>
                        <a:schemeClr val="tx1"/>
                      </a:solidFill>
                      <a:prstDash val="solid"/>
                      <a:round/>
                      <a:headEnd type="none" w="med" len="med"/>
                      <a:tailEnd type="none" w="med" len="med"/>
                    </a:lnR>
                    <a:solidFill>
                      <a:srgbClr val="FFE8CB"/>
                    </a:solidFill>
                  </a:tcPr>
                </a:tc>
                <a:extLst>
                  <a:ext uri="{0D108BD9-81ED-4DB2-BD59-A6C34878D82A}">
                    <a16:rowId xmlns:a16="http://schemas.microsoft.com/office/drawing/2014/main" val="1534695337"/>
                  </a:ext>
                </a:extLst>
              </a:tr>
              <a:tr h="415621">
                <a:tc>
                  <a:txBody>
                    <a:bodyPr/>
                    <a:lstStyle/>
                    <a:p>
                      <a:pPr marL="0" marR="0" lvl="0" indent="0" algn="ctr" defTabSz="514350" rtl="0" eaLnBrk="1" fontAlgn="auto" latinLnBrk="0" hangingPunct="1">
                        <a:lnSpc>
                          <a:spcPct val="100000"/>
                        </a:lnSpc>
                        <a:spcBef>
                          <a:spcPts val="0"/>
                        </a:spcBef>
                        <a:spcAft>
                          <a:spcPts val="0"/>
                        </a:spcAft>
                        <a:buClrTx/>
                        <a:buSzTx/>
                        <a:buFontTx/>
                        <a:buNone/>
                        <a:tabLst/>
                        <a:defRPr/>
                      </a:pPr>
                      <a:r>
                        <a:rPr kumimoji="1" lang="ja-JP" altLang="en-US" sz="1050" b="1"/>
                        <a:t>福井県</a:t>
                      </a:r>
                    </a:p>
                  </a:txBody>
                  <a:tcPr anchor="ctr">
                    <a:lnL w="6350" cap="flat" cmpd="sng" algn="ctr">
                      <a:solidFill>
                        <a:schemeClr val="tx1"/>
                      </a:solidFill>
                      <a:prstDash val="solid"/>
                      <a:round/>
                      <a:headEnd type="none" w="med" len="med"/>
                      <a:tailEnd type="none" w="med" len="med"/>
                    </a:lnL>
                    <a:solidFill>
                      <a:schemeClr val="accent2"/>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小浜市、鯖江市、あわら市、坂井市、</a:t>
                      </a:r>
                      <a:endParaRPr kumimoji="1" lang="en-US" altLang="ja-JP" sz="1000" b="0" kern="1200">
                        <a:solidFill>
                          <a:schemeClr val="dk1"/>
                        </a:solidFill>
                        <a:latin typeface="ＭＳ Ｐゴシック" panose="020B0600070205080204" pitchFamily="50" charset="-128"/>
                        <a:ea typeface="ＭＳ Ｐゴシック" panose="020B0600070205080204" pitchFamily="50" charset="-128"/>
                        <a:cs typeface="+mn-cs"/>
                      </a:endParaRPr>
                    </a:p>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若狭町（旧上中町）、おおい町</a:t>
                      </a:r>
                    </a:p>
                  </a:txBody>
                  <a:tcPr anchor="ctr">
                    <a:solidFill>
                      <a:srgbClr val="FFF4E7"/>
                    </a:solidFill>
                  </a:tcPr>
                </a:tc>
                <a:tc>
                  <a:txBody>
                    <a:bodyPr/>
                    <a:lstStyle/>
                    <a:p>
                      <a:pPr marL="0" algn="ctr" defTabSz="514350" rtl="0" eaLnBrk="1" latinLnBrk="0" hangingPunct="1"/>
                      <a:r>
                        <a:rPr kumimoji="1" lang="ja-JP" altLang="en-US" sz="1050" b="1" kern="1200">
                          <a:solidFill>
                            <a:schemeClr val="dk1"/>
                          </a:solidFill>
                          <a:latin typeface="+mn-ea"/>
                          <a:ea typeface="+mn-ea"/>
                          <a:cs typeface="+mn-cs"/>
                        </a:rPr>
                        <a:t>長崎県</a:t>
                      </a:r>
                    </a:p>
                  </a:txBody>
                  <a:tcPr anchor="ctr">
                    <a:solidFill>
                      <a:schemeClr val="accent2"/>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rPr>
                        <a:t>佐々</a:t>
                      </a: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町、新</a:t>
                      </a:r>
                      <a:r>
                        <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rPr>
                        <a:t>上五島町</a:t>
                      </a:r>
                    </a:p>
                  </a:txBody>
                  <a:tcPr anchor="ctr">
                    <a:lnR w="6350" cap="flat" cmpd="sng" algn="ctr">
                      <a:solidFill>
                        <a:schemeClr val="tx1"/>
                      </a:solidFill>
                      <a:prstDash val="solid"/>
                      <a:round/>
                      <a:headEnd type="none" w="med" len="med"/>
                      <a:tailEnd type="none" w="med" len="med"/>
                    </a:lnR>
                    <a:solidFill>
                      <a:srgbClr val="FFF4E7"/>
                    </a:solidFill>
                  </a:tcPr>
                </a:tc>
                <a:extLst>
                  <a:ext uri="{0D108BD9-81ED-4DB2-BD59-A6C34878D82A}">
                    <a16:rowId xmlns:a16="http://schemas.microsoft.com/office/drawing/2014/main" val="3924136107"/>
                  </a:ext>
                </a:extLst>
              </a:tr>
              <a:tr h="263761">
                <a:tc>
                  <a:txBody>
                    <a:bodyPr/>
                    <a:lstStyle/>
                    <a:p>
                      <a:pPr marL="0" marR="0" lvl="0" indent="0" algn="ctr" defTabSz="514350" rtl="0" eaLnBrk="1" fontAlgn="auto" latinLnBrk="0" hangingPunct="1">
                        <a:lnSpc>
                          <a:spcPct val="100000"/>
                        </a:lnSpc>
                        <a:spcBef>
                          <a:spcPts val="0"/>
                        </a:spcBef>
                        <a:spcAft>
                          <a:spcPts val="0"/>
                        </a:spcAft>
                        <a:buClrTx/>
                        <a:buSzTx/>
                        <a:buFontTx/>
                        <a:buNone/>
                        <a:tabLst/>
                        <a:defRPr/>
                      </a:pPr>
                      <a:r>
                        <a:rPr kumimoji="1" lang="ja-JP" altLang="en-US" sz="1050" b="1"/>
                        <a:t>山梨県</a:t>
                      </a:r>
                    </a:p>
                  </a:txBody>
                  <a:tcPr anchor="ctr">
                    <a:lnL w="6350" cap="flat" cmpd="sng" algn="ctr">
                      <a:solidFill>
                        <a:schemeClr val="tx1"/>
                      </a:solidFill>
                      <a:prstDash val="solid"/>
                      <a:round/>
                      <a:headEnd type="none" w="med" len="med"/>
                      <a:tailEnd type="none" w="med" len="med"/>
                    </a:lnL>
                    <a:solidFill>
                      <a:schemeClr val="accent2"/>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都留市、甲斐市、上野原市</a:t>
                      </a:r>
                    </a:p>
                  </a:txBody>
                  <a:tcPr anchor="ctr">
                    <a:solidFill>
                      <a:srgbClr val="FFE8CB"/>
                    </a:solidFill>
                  </a:tcPr>
                </a:tc>
                <a:tc>
                  <a:txBody>
                    <a:bodyPr/>
                    <a:lstStyle/>
                    <a:p>
                      <a:pPr marL="0" algn="ctr" defTabSz="514350" rtl="0" eaLnBrk="1" latinLnBrk="0" hangingPunct="1"/>
                      <a:r>
                        <a:rPr kumimoji="1" lang="ja-JP" altLang="en-US" sz="1050" b="1" kern="1200">
                          <a:solidFill>
                            <a:schemeClr val="dk1"/>
                          </a:solidFill>
                          <a:latin typeface="+mn-ea"/>
                          <a:ea typeface="+mn-ea"/>
                          <a:cs typeface="+mn-cs"/>
                        </a:rPr>
                        <a:t>熊本県</a:t>
                      </a:r>
                    </a:p>
                  </a:txBody>
                  <a:tcPr anchor="ctr">
                    <a:solidFill>
                      <a:schemeClr val="accent2"/>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五木村、球磨村、</a:t>
                      </a:r>
                      <a:r>
                        <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rPr>
                        <a:t>苓北町</a:t>
                      </a:r>
                    </a:p>
                  </a:txBody>
                  <a:tcPr anchor="ctr">
                    <a:lnR w="6350" cap="flat" cmpd="sng" algn="ctr">
                      <a:solidFill>
                        <a:schemeClr val="tx1"/>
                      </a:solidFill>
                      <a:prstDash val="solid"/>
                      <a:round/>
                      <a:headEnd type="none" w="med" len="med"/>
                      <a:tailEnd type="none" w="med" len="med"/>
                    </a:lnR>
                    <a:solidFill>
                      <a:srgbClr val="FFE8CB"/>
                    </a:solidFill>
                  </a:tcPr>
                </a:tc>
                <a:extLst>
                  <a:ext uri="{0D108BD9-81ED-4DB2-BD59-A6C34878D82A}">
                    <a16:rowId xmlns:a16="http://schemas.microsoft.com/office/drawing/2014/main" val="3409590451"/>
                  </a:ext>
                </a:extLst>
              </a:tr>
              <a:tr h="415621">
                <a:tc>
                  <a:txBody>
                    <a:bodyPr/>
                    <a:lstStyle/>
                    <a:p>
                      <a:pPr marL="0" marR="0" lvl="0" indent="0" algn="ctr" defTabSz="514350" rtl="0" eaLnBrk="1" fontAlgn="auto" latinLnBrk="0" hangingPunct="1">
                        <a:lnSpc>
                          <a:spcPct val="100000"/>
                        </a:lnSpc>
                        <a:spcBef>
                          <a:spcPts val="0"/>
                        </a:spcBef>
                        <a:spcAft>
                          <a:spcPts val="0"/>
                        </a:spcAft>
                        <a:buClrTx/>
                        <a:buSzTx/>
                        <a:buFontTx/>
                        <a:buNone/>
                        <a:tabLst/>
                        <a:defRPr/>
                      </a:pPr>
                      <a:r>
                        <a:rPr kumimoji="1" lang="ja-JP" altLang="en-US" sz="1050" b="1"/>
                        <a:t>長野県</a:t>
                      </a:r>
                    </a:p>
                  </a:txBody>
                  <a:tcPr anchor="ctr">
                    <a:lnL w="6350" cap="flat" cmpd="sng" algn="ctr">
                      <a:solidFill>
                        <a:schemeClr val="tx1"/>
                      </a:solidFill>
                      <a:prstDash val="solid"/>
                      <a:round/>
                      <a:headEnd type="none" w="med" len="med"/>
                      <a:tailEnd type="none" w="med" len="med"/>
                    </a:lnL>
                    <a:solidFill>
                      <a:schemeClr val="accent2"/>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松本市、</a:t>
                      </a:r>
                      <a:r>
                        <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rPr>
                        <a:t>泰阜</a:t>
                      </a: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村、豊丘村、大桑村、</a:t>
                      </a:r>
                      <a:endParaRPr kumimoji="1" lang="en-US" altLang="ja-JP" sz="1000" b="0" kern="1200">
                        <a:solidFill>
                          <a:schemeClr val="dk1"/>
                        </a:solidFill>
                        <a:latin typeface="ＭＳ Ｐゴシック" panose="020B0600070205080204" pitchFamily="50" charset="-128"/>
                        <a:ea typeface="ＭＳ Ｐゴシック" panose="020B0600070205080204" pitchFamily="50" charset="-128"/>
                        <a:cs typeface="+mn-cs"/>
                      </a:endParaRPr>
                    </a:p>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飯綱町</a:t>
                      </a:r>
                      <a:endParaRPr kumimoji="1" lang="en-US" altLang="zh-TW" sz="1000" b="0" kern="1200">
                        <a:solidFill>
                          <a:schemeClr val="dk1"/>
                        </a:solidFill>
                        <a:latin typeface="ＭＳ Ｐゴシック" panose="020B0600070205080204" pitchFamily="50" charset="-128"/>
                        <a:ea typeface="ＭＳ Ｐゴシック" panose="020B0600070205080204" pitchFamily="50" charset="-128"/>
                        <a:cs typeface="+mn-cs"/>
                      </a:endParaRPr>
                    </a:p>
                  </a:txBody>
                  <a:tcPr anchor="ctr">
                    <a:solidFill>
                      <a:srgbClr val="FFF4E7"/>
                    </a:solidFill>
                  </a:tcPr>
                </a:tc>
                <a:tc>
                  <a:txBody>
                    <a:bodyPr/>
                    <a:lstStyle/>
                    <a:p>
                      <a:pPr marL="0" algn="ctr" defTabSz="514350" rtl="0" eaLnBrk="1" latinLnBrk="0" hangingPunct="1"/>
                      <a:r>
                        <a:rPr kumimoji="1" lang="ja-JP" altLang="en-US" sz="1050" b="1" kern="1200">
                          <a:solidFill>
                            <a:schemeClr val="dk1"/>
                          </a:solidFill>
                          <a:latin typeface="+mn-ea"/>
                          <a:ea typeface="+mn-ea"/>
                          <a:cs typeface="+mn-cs"/>
                        </a:rPr>
                        <a:t>宮崎県</a:t>
                      </a:r>
                    </a:p>
                  </a:txBody>
                  <a:tcPr anchor="ctr">
                    <a:solidFill>
                      <a:schemeClr val="accent2"/>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rPr>
                        <a:t>川南</a:t>
                      </a: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町</a:t>
                      </a:r>
                      <a:endPar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endParaRPr>
                    </a:p>
                  </a:txBody>
                  <a:tcPr anchor="ctr">
                    <a:lnR w="6350" cap="flat" cmpd="sng" algn="ctr">
                      <a:solidFill>
                        <a:schemeClr val="tx1"/>
                      </a:solidFill>
                      <a:prstDash val="solid"/>
                      <a:round/>
                      <a:headEnd type="none" w="med" len="med"/>
                      <a:tailEnd type="none" w="med" len="med"/>
                    </a:lnR>
                    <a:solidFill>
                      <a:srgbClr val="FFF4E7"/>
                    </a:solidFill>
                  </a:tcPr>
                </a:tc>
                <a:extLst>
                  <a:ext uri="{0D108BD9-81ED-4DB2-BD59-A6C34878D82A}">
                    <a16:rowId xmlns:a16="http://schemas.microsoft.com/office/drawing/2014/main" val="342754636"/>
                  </a:ext>
                </a:extLst>
              </a:tr>
              <a:tr h="415621">
                <a:tc>
                  <a:txBody>
                    <a:bodyPr/>
                    <a:lstStyle/>
                    <a:p>
                      <a:pPr marL="0" marR="0" lvl="0" indent="0" algn="ctr" defTabSz="514350" rtl="0" eaLnBrk="1" fontAlgn="auto" latinLnBrk="0" hangingPunct="1">
                        <a:lnSpc>
                          <a:spcPct val="100000"/>
                        </a:lnSpc>
                        <a:spcBef>
                          <a:spcPts val="0"/>
                        </a:spcBef>
                        <a:spcAft>
                          <a:spcPts val="0"/>
                        </a:spcAft>
                        <a:buClrTx/>
                        <a:buSzTx/>
                        <a:buFontTx/>
                        <a:buNone/>
                        <a:tabLst/>
                        <a:defRPr/>
                      </a:pPr>
                      <a:r>
                        <a:rPr kumimoji="1" lang="ja-JP" altLang="en-US" sz="1050" b="1"/>
                        <a:t>岐阜県</a:t>
                      </a:r>
                    </a:p>
                  </a:txBody>
                  <a:tcPr anchor="ctr">
                    <a:lnL w="6350" cap="flat" cmpd="sng" algn="ctr">
                      <a:solidFill>
                        <a:schemeClr val="tx1"/>
                      </a:solidFill>
                      <a:prstDash val="solid"/>
                      <a:round/>
                      <a:headEnd type="none" w="med" len="med"/>
                      <a:tailEnd type="none" w="med" len="med"/>
                    </a:lnL>
                    <a:lnB w="6350" cap="flat" cmpd="sng" algn="ctr">
                      <a:solidFill>
                        <a:schemeClr val="tx1"/>
                      </a:solidFill>
                      <a:prstDash val="solid"/>
                      <a:round/>
                      <a:headEnd type="none" w="med" len="med"/>
                      <a:tailEnd type="none" w="med" len="med"/>
                    </a:lnB>
                    <a:solidFill>
                      <a:schemeClr val="accent2"/>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岐阜市、神戸町、輪之内町、安八町、</a:t>
                      </a:r>
                      <a:endParaRPr kumimoji="1" lang="en-US" altLang="ja-JP" sz="1000" b="0" kern="1200">
                        <a:solidFill>
                          <a:schemeClr val="dk1"/>
                        </a:solidFill>
                        <a:latin typeface="ＭＳ Ｐゴシック" panose="020B0600070205080204" pitchFamily="50" charset="-128"/>
                        <a:ea typeface="ＭＳ Ｐゴシック" panose="020B0600070205080204" pitchFamily="50" charset="-128"/>
                        <a:cs typeface="+mn-cs"/>
                      </a:endParaRPr>
                    </a:p>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御嵩町</a:t>
                      </a:r>
                      <a:endParaRPr kumimoji="1" lang="en-US" altLang="ja-JP" sz="1000" b="0" kern="1200">
                        <a:solidFill>
                          <a:schemeClr val="dk1"/>
                        </a:solidFill>
                        <a:latin typeface="ＭＳ Ｐゴシック" panose="020B0600070205080204" pitchFamily="50" charset="-128"/>
                        <a:ea typeface="ＭＳ Ｐゴシック" panose="020B0600070205080204" pitchFamily="50" charset="-128"/>
                        <a:cs typeface="+mn-cs"/>
                      </a:endParaRPr>
                    </a:p>
                  </a:txBody>
                  <a:tcPr anchor="ctr">
                    <a:lnB w="6350" cap="flat" cmpd="sng" algn="ctr">
                      <a:solidFill>
                        <a:schemeClr val="tx1"/>
                      </a:solidFill>
                      <a:prstDash val="solid"/>
                      <a:round/>
                      <a:headEnd type="none" w="med" len="med"/>
                      <a:tailEnd type="none" w="med" len="med"/>
                    </a:lnB>
                    <a:solidFill>
                      <a:srgbClr val="FFE8CB"/>
                    </a:solidFill>
                  </a:tcPr>
                </a:tc>
                <a:tc>
                  <a:txBody>
                    <a:bodyPr/>
                    <a:lstStyle/>
                    <a:p>
                      <a:pPr marL="0" algn="ctr" defTabSz="514350" rtl="0" eaLnBrk="1" latinLnBrk="0" hangingPunct="1"/>
                      <a:r>
                        <a:rPr kumimoji="1" lang="ja-JP" altLang="en-US" sz="1050" b="1" kern="1200">
                          <a:solidFill>
                            <a:schemeClr val="dk1"/>
                          </a:solidFill>
                          <a:latin typeface="+mn-ea"/>
                          <a:ea typeface="+mn-ea"/>
                          <a:cs typeface="+mn-cs"/>
                        </a:rPr>
                        <a:t>鹿児島県</a:t>
                      </a:r>
                    </a:p>
                  </a:txBody>
                  <a:tcPr anchor="ctr">
                    <a:lnB w="6350" cap="flat" cmpd="sng" algn="ctr">
                      <a:solidFill>
                        <a:schemeClr val="tx1"/>
                      </a:solidFill>
                      <a:prstDash val="solid"/>
                      <a:round/>
                      <a:headEnd type="none" w="med" len="med"/>
                      <a:tailEnd type="none" w="med" len="med"/>
                    </a:lnB>
                    <a:solidFill>
                      <a:schemeClr val="accent2"/>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鹿児島市、垂水市、霧島市、さつま町、</a:t>
                      </a:r>
                      <a:endParaRPr kumimoji="1" lang="en-US" altLang="ja-JP" sz="1000" b="0" kern="1200">
                        <a:solidFill>
                          <a:schemeClr val="dk1"/>
                        </a:solidFill>
                        <a:latin typeface="ＭＳ Ｐゴシック" panose="020B0600070205080204" pitchFamily="50" charset="-128"/>
                        <a:ea typeface="ＭＳ Ｐゴシック" panose="020B0600070205080204" pitchFamily="50" charset="-128"/>
                        <a:cs typeface="+mn-cs"/>
                      </a:endParaRPr>
                    </a:p>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000" b="0" kern="1200">
                          <a:solidFill>
                            <a:schemeClr val="dk1"/>
                          </a:solidFill>
                          <a:latin typeface="ＭＳ Ｐゴシック" panose="020B0600070205080204" pitchFamily="50" charset="-128"/>
                          <a:ea typeface="ＭＳ Ｐゴシック" panose="020B0600070205080204" pitchFamily="50" charset="-128"/>
                          <a:cs typeface="+mn-cs"/>
                        </a:rPr>
                        <a:t>南種子町</a:t>
                      </a:r>
                      <a:endParaRPr kumimoji="1" lang="zh-TW" altLang="en-US" sz="1000" b="0" kern="1200">
                        <a:solidFill>
                          <a:schemeClr val="dk1"/>
                        </a:solidFill>
                        <a:latin typeface="ＭＳ Ｐゴシック" panose="020B0600070205080204" pitchFamily="50" charset="-128"/>
                        <a:ea typeface="ＭＳ Ｐゴシック" panose="020B0600070205080204" pitchFamily="50" charset="-128"/>
                        <a:cs typeface="+mn-cs"/>
                      </a:endParaRPr>
                    </a:p>
                  </a:txBody>
                  <a:tcPr anchor="ctr">
                    <a:lnR w="6350" cap="flat" cmpd="sng" algn="ctr">
                      <a:solidFill>
                        <a:schemeClr val="tx1"/>
                      </a:solidFill>
                      <a:prstDash val="solid"/>
                      <a:round/>
                      <a:headEnd type="none" w="med" len="med"/>
                      <a:tailEnd type="none" w="med" len="med"/>
                    </a:lnR>
                    <a:lnB w="6350" cap="flat" cmpd="sng" algn="ctr">
                      <a:solidFill>
                        <a:schemeClr val="tx1"/>
                      </a:solidFill>
                      <a:prstDash val="solid"/>
                      <a:round/>
                      <a:headEnd type="none" w="med" len="med"/>
                      <a:tailEnd type="none" w="med" len="med"/>
                    </a:lnB>
                    <a:solidFill>
                      <a:srgbClr val="FFE8CB"/>
                    </a:solidFill>
                  </a:tcPr>
                </a:tc>
                <a:extLst>
                  <a:ext uri="{0D108BD9-81ED-4DB2-BD59-A6C34878D82A}">
                    <a16:rowId xmlns:a16="http://schemas.microsoft.com/office/drawing/2014/main" val="1268517011"/>
                  </a:ext>
                </a:extLst>
              </a:tr>
            </a:tbl>
          </a:graphicData>
        </a:graphic>
      </p:graphicFrame>
      <p:sp>
        <p:nvSpPr>
          <p:cNvPr id="9" name="テキスト ボックス 8">
            <a:extLst>
              <a:ext uri="{FF2B5EF4-FFF2-40B4-BE49-F238E27FC236}">
                <a16:creationId xmlns:a16="http://schemas.microsoft.com/office/drawing/2014/main" id="{78A80E77-7430-4F3F-A61E-9018F4631626}"/>
              </a:ext>
            </a:extLst>
          </p:cNvPr>
          <p:cNvSpPr txBox="1"/>
          <p:nvPr/>
        </p:nvSpPr>
        <p:spPr>
          <a:xfrm>
            <a:off x="91380" y="415536"/>
            <a:ext cx="2238376" cy="338554"/>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ja-JP" altLang="en-US" sz="1600">
                <a:latin typeface="+mn-ea"/>
              </a:rPr>
              <a:t>１</a:t>
            </a:r>
            <a:r>
              <a:rPr kumimoji="1" lang="ja-JP" altLang="en-US" sz="1600">
                <a:latin typeface="+mn-ea"/>
              </a:rPr>
              <a:t>．表彰・感謝状の贈呈</a:t>
            </a:r>
          </a:p>
        </p:txBody>
      </p:sp>
      <p:sp>
        <p:nvSpPr>
          <p:cNvPr id="3" name="正方形/長方形 2">
            <a:extLst>
              <a:ext uri="{FF2B5EF4-FFF2-40B4-BE49-F238E27FC236}">
                <a16:creationId xmlns:a16="http://schemas.microsoft.com/office/drawing/2014/main" id="{5E54D286-4D87-4F78-B5C4-97AEF9D63D8C}"/>
              </a:ext>
            </a:extLst>
          </p:cNvPr>
          <p:cNvSpPr/>
          <p:nvPr/>
        </p:nvSpPr>
        <p:spPr>
          <a:xfrm>
            <a:off x="101497" y="809849"/>
            <a:ext cx="6461693" cy="1215717"/>
          </a:xfrm>
          <a:prstGeom prst="rect">
            <a:avLst/>
          </a:prstGeom>
        </p:spPr>
        <p:txBody>
          <a:bodyPr wrap="square">
            <a:spAutoFit/>
          </a:bodyPr>
          <a:lstStyle/>
          <a:p>
            <a:r>
              <a:rPr lang="ja-JP" altLang="en-US" sz="1200"/>
              <a:t>（１）制度内容　</a:t>
            </a:r>
          </a:p>
          <a:p>
            <a:r>
              <a:rPr lang="ja-JP" altLang="en-US" sz="1200"/>
              <a:t>　　 各市町村の規程に基づき、認定団体に対して表彰を行う。</a:t>
            </a:r>
            <a:endParaRPr lang="ja-JP" altLang="en-US" sz="1100"/>
          </a:p>
          <a:p>
            <a:endParaRPr lang="en-US" altLang="ja-JP" sz="500"/>
          </a:p>
          <a:p>
            <a:r>
              <a:rPr lang="ja-JP" altLang="en-US" sz="1200"/>
              <a:t>（２）対象者</a:t>
            </a:r>
          </a:p>
          <a:p>
            <a:r>
              <a:rPr lang="ja-JP" altLang="en-US" sz="1200"/>
              <a:t>　　 市町村が定める消防団協力事業所の認定を受けている事業所</a:t>
            </a:r>
            <a:endParaRPr lang="ja-JP" altLang="en-US" sz="1100"/>
          </a:p>
          <a:p>
            <a:endParaRPr lang="ja-JP" altLang="en-US" sz="500"/>
          </a:p>
          <a:p>
            <a:r>
              <a:rPr lang="ja-JP" altLang="en-US" sz="1200"/>
              <a:t>（３）取組団体　１７３団体（以下団体一覧）</a:t>
            </a:r>
          </a:p>
        </p:txBody>
      </p:sp>
      <p:sp>
        <p:nvSpPr>
          <p:cNvPr id="5" name="正方形/長方形 4">
            <a:extLst>
              <a:ext uri="{FF2B5EF4-FFF2-40B4-BE49-F238E27FC236}">
                <a16:creationId xmlns:a16="http://schemas.microsoft.com/office/drawing/2014/main" id="{79F35582-D272-85DE-6819-AFBF880C4E3D}"/>
              </a:ext>
            </a:extLst>
          </p:cNvPr>
          <p:cNvSpPr/>
          <p:nvPr/>
        </p:nvSpPr>
        <p:spPr>
          <a:xfrm>
            <a:off x="1605424" y="29636"/>
            <a:ext cx="3416320" cy="369332"/>
          </a:xfrm>
          <a:prstGeom prst="rect">
            <a:avLst/>
          </a:prstGeom>
        </p:spPr>
        <p:txBody>
          <a:bodyPr wrap="none">
            <a:spAutoFit/>
          </a:bodyPr>
          <a:lstStyle/>
          <a:p>
            <a:r>
              <a:rPr lang="ja-JP" altLang="en-US">
                <a:latin typeface="HG創英角ｺﾞｼｯｸUB" panose="020B0909000000000000" pitchFamily="49" charset="-128"/>
                <a:ea typeface="HG創英角ｺﾞｼｯｸUB" panose="020B0909000000000000" pitchFamily="49" charset="-128"/>
              </a:rPr>
              <a:t>＜市町村による支援策の事例＞</a:t>
            </a:r>
            <a:endParaRPr lang="ja-JP" altLang="en-US" sz="1400">
              <a:latin typeface="HG創英角ｺﾞｼｯｸUB" panose="020B0909000000000000" pitchFamily="49" charset="-128"/>
              <a:ea typeface="HG創英角ｺﾞｼｯｸUB" panose="020B0909000000000000" pitchFamily="49" charset="-128"/>
            </a:endParaRPr>
          </a:p>
        </p:txBody>
      </p:sp>
    </p:spTree>
    <p:extLst>
      <p:ext uri="{BB962C8B-B14F-4D97-AF65-F5344CB8AC3E}">
        <p14:creationId xmlns:p14="http://schemas.microsoft.com/office/powerpoint/2010/main" val="11256335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テキスト ボックス 15">
            <a:extLst>
              <a:ext uri="{FF2B5EF4-FFF2-40B4-BE49-F238E27FC236}">
                <a16:creationId xmlns:a16="http://schemas.microsoft.com/office/drawing/2014/main" id="{8203089D-9F07-4E99-999F-997A41232AD7}"/>
              </a:ext>
            </a:extLst>
          </p:cNvPr>
          <p:cNvSpPr txBox="1"/>
          <p:nvPr/>
        </p:nvSpPr>
        <p:spPr>
          <a:xfrm>
            <a:off x="132592" y="119504"/>
            <a:ext cx="1294195" cy="338554"/>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ja-JP" altLang="en-US" sz="1600">
                <a:latin typeface="+mj-ea"/>
                <a:ea typeface="+mj-ea"/>
              </a:rPr>
              <a:t>２</a:t>
            </a:r>
            <a:r>
              <a:rPr kumimoji="1" lang="ja-JP" altLang="en-US" sz="1600">
                <a:latin typeface="+mj-ea"/>
                <a:ea typeface="+mj-ea"/>
              </a:rPr>
              <a:t>．交付金等</a:t>
            </a:r>
          </a:p>
        </p:txBody>
      </p:sp>
      <p:grpSp>
        <p:nvGrpSpPr>
          <p:cNvPr id="8" name="グループ化 7">
            <a:extLst>
              <a:ext uri="{FF2B5EF4-FFF2-40B4-BE49-F238E27FC236}">
                <a16:creationId xmlns:a16="http://schemas.microsoft.com/office/drawing/2014/main" id="{CAB64A39-EA54-490C-A265-FE966D9AF2C8}"/>
              </a:ext>
            </a:extLst>
          </p:cNvPr>
          <p:cNvGrpSpPr/>
          <p:nvPr/>
        </p:nvGrpSpPr>
        <p:grpSpPr>
          <a:xfrm>
            <a:off x="132592" y="611940"/>
            <a:ext cx="6460463" cy="2221166"/>
            <a:chOff x="186737" y="3015350"/>
            <a:chExt cx="6460463" cy="2221166"/>
          </a:xfrm>
        </p:grpSpPr>
        <p:sp>
          <p:nvSpPr>
            <p:cNvPr id="18" name="テキスト ボックス 17">
              <a:extLst>
                <a:ext uri="{FF2B5EF4-FFF2-40B4-BE49-F238E27FC236}">
                  <a16:creationId xmlns:a16="http://schemas.microsoft.com/office/drawing/2014/main" id="{86554CB8-E1C9-4061-9EFB-48C16A6DAAE8}"/>
                </a:ext>
              </a:extLst>
            </p:cNvPr>
            <p:cNvSpPr txBox="1"/>
            <p:nvPr/>
          </p:nvSpPr>
          <p:spPr>
            <a:xfrm>
              <a:off x="270957" y="3184516"/>
              <a:ext cx="6376243" cy="2052000"/>
            </a:xfrm>
            <a:prstGeom prst="rect">
              <a:avLst/>
            </a:prstGeom>
            <a:solidFill>
              <a:schemeClr val="accent2">
                <a:lumMod val="20000"/>
                <a:lumOff val="80000"/>
              </a:schemeClr>
            </a:solidFill>
            <a:ln w="12700">
              <a:solidFill>
                <a:schemeClr val="accent2"/>
              </a:solidFill>
            </a:ln>
          </p:spPr>
          <p:txBody>
            <a:bodyPr wrap="square" lIns="91428" tIns="45714" rIns="91428" bIns="45714" rtlCol="0">
              <a:noAutofit/>
            </a:bodyPr>
            <a:lstStyle/>
            <a:p>
              <a:endParaRPr lang="en-US" altLang="ja-JP" sz="1100" u="sng">
                <a:latin typeface="+mj-ea"/>
                <a:ea typeface="+mj-ea"/>
              </a:endParaRPr>
            </a:p>
            <a:p>
              <a:r>
                <a:rPr lang="ja-JP" altLang="en-US" sz="1100" u="sng">
                  <a:latin typeface="+mj-ea"/>
                  <a:ea typeface="+mj-ea"/>
                </a:rPr>
                <a:t>１．制度内容</a:t>
              </a:r>
              <a:r>
                <a:rPr lang="ja-JP" altLang="en-US" sz="1100">
                  <a:latin typeface="+mj-ea"/>
                  <a:ea typeface="+mj-ea"/>
                </a:rPr>
                <a:t>　（平成</a:t>
              </a:r>
              <a:r>
                <a:rPr lang="en-US" altLang="ja-JP" sz="1100">
                  <a:latin typeface="+mj-ea"/>
                  <a:ea typeface="+mj-ea"/>
                </a:rPr>
                <a:t>27</a:t>
              </a:r>
              <a:r>
                <a:rPr lang="ja-JP" altLang="en-US" sz="1100">
                  <a:latin typeface="+mj-ea"/>
                  <a:ea typeface="+mj-ea"/>
                </a:rPr>
                <a:t>年</a:t>
              </a:r>
              <a:r>
                <a:rPr lang="en-US" altLang="ja-JP" sz="1100">
                  <a:latin typeface="+mj-ea"/>
                  <a:ea typeface="+mj-ea"/>
                </a:rPr>
                <a:t>11</a:t>
              </a:r>
              <a:r>
                <a:rPr lang="ja-JP" altLang="en-US" sz="1100">
                  <a:latin typeface="+mj-ea"/>
                  <a:ea typeface="+mj-ea"/>
                </a:rPr>
                <a:t>月創設）</a:t>
              </a:r>
              <a:endParaRPr lang="en-US" altLang="ja-JP" sz="1100">
                <a:latin typeface="+mj-ea"/>
                <a:ea typeface="+mj-ea"/>
              </a:endParaRPr>
            </a:p>
            <a:p>
              <a:r>
                <a:rPr lang="ja-JP" altLang="en-US" sz="1100">
                  <a:latin typeface="+mj-ea"/>
                  <a:ea typeface="+mj-ea"/>
                </a:rPr>
                <a:t>　認定事業所に対し５万円の交付金</a:t>
              </a:r>
              <a:endParaRPr lang="en-US" altLang="ja-JP" sz="1100">
                <a:latin typeface="+mj-ea"/>
                <a:ea typeface="+mj-ea"/>
              </a:endParaRPr>
            </a:p>
            <a:p>
              <a:endParaRPr lang="en-US" altLang="ja-JP" sz="800">
                <a:latin typeface="+mj-ea"/>
                <a:ea typeface="+mj-ea"/>
              </a:endParaRPr>
            </a:p>
            <a:p>
              <a:r>
                <a:rPr lang="ja-JP" altLang="en-US" sz="1100" u="sng">
                  <a:latin typeface="+mj-ea"/>
                  <a:ea typeface="+mj-ea"/>
                </a:rPr>
                <a:t>２．対象となる法人・個人事業主</a:t>
              </a:r>
              <a:endParaRPr lang="en-US" altLang="ja-JP" sz="1100" u="sng">
                <a:latin typeface="+mj-ea"/>
                <a:ea typeface="+mj-ea"/>
              </a:endParaRPr>
            </a:p>
            <a:p>
              <a:r>
                <a:rPr lang="ja-JP" altLang="en-US" sz="1100">
                  <a:latin typeface="+mj-ea"/>
                  <a:ea typeface="+mj-ea"/>
                </a:rPr>
                <a:t>　いずれかに該当する場合</a:t>
              </a:r>
            </a:p>
            <a:p>
              <a:r>
                <a:rPr lang="ja-JP" altLang="en-US" sz="1100">
                  <a:latin typeface="+mj-ea"/>
                  <a:ea typeface="+mj-ea"/>
                </a:rPr>
                <a:t>　（１）</a:t>
              </a:r>
              <a:r>
                <a:rPr lang="ja-JP" altLang="ja-JP" sz="1100">
                  <a:latin typeface="+mj-ea"/>
                  <a:ea typeface="+mj-ea"/>
                </a:rPr>
                <a:t>従業員が消防団員として、相当数入団している事業所等</a:t>
              </a:r>
            </a:p>
            <a:p>
              <a:r>
                <a:rPr lang="ja-JP" altLang="en-US" sz="1100">
                  <a:latin typeface="+mj-ea"/>
                  <a:ea typeface="+mj-ea"/>
                </a:rPr>
                <a:t>　（２）</a:t>
              </a:r>
              <a:r>
                <a:rPr lang="ja-JP" altLang="ja-JP" sz="1100">
                  <a:latin typeface="+mj-ea"/>
                  <a:ea typeface="+mj-ea"/>
                </a:rPr>
                <a:t>従業員の消防団活動について積極的に配慮している事業所等</a:t>
              </a:r>
            </a:p>
            <a:p>
              <a:r>
                <a:rPr lang="ja-JP" altLang="en-US" sz="1100">
                  <a:latin typeface="+mj-ea"/>
                  <a:ea typeface="+mj-ea"/>
                </a:rPr>
                <a:t>　（３）</a:t>
              </a:r>
              <a:r>
                <a:rPr lang="ja-JP" altLang="ja-JP" sz="1100">
                  <a:latin typeface="+mj-ea"/>
                  <a:ea typeface="+mj-ea"/>
                </a:rPr>
                <a:t>災害時等に事業所の資機材等を消防団に提供するなど協力をしている事業所等</a:t>
              </a:r>
            </a:p>
            <a:p>
              <a:r>
                <a:rPr lang="ja-JP" altLang="en-US" sz="1100">
                  <a:latin typeface="+mj-ea"/>
                  <a:ea typeface="+mj-ea"/>
                </a:rPr>
                <a:t>　（４）</a:t>
              </a:r>
              <a:r>
                <a:rPr lang="ja-JP" altLang="ja-JP" sz="1100">
                  <a:latin typeface="+mj-ea"/>
                  <a:ea typeface="+mj-ea"/>
                </a:rPr>
                <a:t>従業員による機能別消防団等を設置している事業所等</a:t>
              </a:r>
            </a:p>
            <a:p>
              <a:r>
                <a:rPr lang="ja-JP" altLang="en-US" sz="1100">
                  <a:latin typeface="+mj-ea"/>
                  <a:ea typeface="+mj-ea"/>
                </a:rPr>
                <a:t>　（５）</a:t>
              </a:r>
              <a:r>
                <a:rPr lang="ja-JP" altLang="ja-JP" sz="1100">
                  <a:latin typeface="+mj-ea"/>
                  <a:ea typeface="+mj-ea"/>
                </a:rPr>
                <a:t>その他消防団活動に協力をすることにより、地域の消防防災体制の充実強化に寄与しているなど、</a:t>
              </a:r>
              <a:endParaRPr lang="en-US" altLang="ja-JP" sz="1100">
                <a:latin typeface="+mj-ea"/>
                <a:ea typeface="+mj-ea"/>
              </a:endParaRPr>
            </a:p>
            <a:p>
              <a:r>
                <a:rPr lang="ja-JP" altLang="en-US" sz="1100">
                  <a:latin typeface="+mj-ea"/>
                  <a:ea typeface="+mj-ea"/>
                </a:rPr>
                <a:t>　　　 </a:t>
              </a:r>
              <a:r>
                <a:rPr lang="ja-JP" altLang="ja-JP" sz="1100">
                  <a:latin typeface="+mj-ea"/>
                  <a:ea typeface="+mj-ea"/>
                </a:rPr>
                <a:t>町長が特に優良と認める事業所等</a:t>
              </a:r>
            </a:p>
            <a:p>
              <a:endParaRPr lang="ja-JP" altLang="en-US" sz="1100">
                <a:solidFill>
                  <a:srgbClr val="FF0000"/>
                </a:solidFill>
                <a:latin typeface="+mj-ea"/>
                <a:ea typeface="+mj-ea"/>
              </a:endParaRPr>
            </a:p>
          </p:txBody>
        </p:sp>
        <p:sp>
          <p:nvSpPr>
            <p:cNvPr id="17" name="テキスト ボックス 16">
              <a:extLst>
                <a:ext uri="{FF2B5EF4-FFF2-40B4-BE49-F238E27FC236}">
                  <a16:creationId xmlns:a16="http://schemas.microsoft.com/office/drawing/2014/main" id="{FCF322B4-5B54-4C89-9268-47817E811C8E}"/>
                </a:ext>
              </a:extLst>
            </p:cNvPr>
            <p:cNvSpPr txBox="1"/>
            <p:nvPr/>
          </p:nvSpPr>
          <p:spPr>
            <a:xfrm>
              <a:off x="186737" y="3015350"/>
              <a:ext cx="1472832" cy="276987"/>
            </a:xfrm>
            <a:prstGeom prst="rect">
              <a:avLst/>
            </a:prstGeom>
            <a:solidFill>
              <a:schemeClr val="accent2">
                <a:lumMod val="40000"/>
                <a:lumOff val="60000"/>
              </a:schemeClr>
            </a:solidFill>
            <a:ln w="12700">
              <a:solidFill>
                <a:schemeClr val="accent2"/>
              </a:solidFill>
            </a:ln>
          </p:spPr>
          <p:txBody>
            <a:bodyPr wrap="square" lIns="91428" tIns="45714" rIns="91428" bIns="45714" rtlCol="0">
              <a:spAutoFit/>
            </a:bodyPr>
            <a:lstStyle/>
            <a:p>
              <a:pPr algn="ctr"/>
              <a:r>
                <a:rPr lang="en-US" altLang="ja-JP" sz="1200" b="1">
                  <a:latin typeface="+mj-ea"/>
                  <a:ea typeface="+mj-ea"/>
                </a:rPr>
                <a:t>【</a:t>
              </a:r>
              <a:r>
                <a:rPr lang="ja-JP" altLang="en-US" sz="1200" b="1">
                  <a:latin typeface="+mj-ea"/>
                  <a:ea typeface="+mj-ea"/>
                </a:rPr>
                <a:t>岩手県・大槌町</a:t>
              </a:r>
              <a:r>
                <a:rPr lang="en-US" altLang="ja-JP" sz="1200" b="1">
                  <a:latin typeface="+mj-ea"/>
                  <a:ea typeface="+mj-ea"/>
                </a:rPr>
                <a:t>】</a:t>
              </a:r>
              <a:endParaRPr lang="ja-JP" altLang="en-US" sz="1200" b="1">
                <a:latin typeface="+mj-ea"/>
                <a:ea typeface="+mj-ea"/>
              </a:endParaRPr>
            </a:p>
          </p:txBody>
        </p:sp>
      </p:grpSp>
      <p:grpSp>
        <p:nvGrpSpPr>
          <p:cNvPr id="9" name="グループ化 8">
            <a:extLst>
              <a:ext uri="{FF2B5EF4-FFF2-40B4-BE49-F238E27FC236}">
                <a16:creationId xmlns:a16="http://schemas.microsoft.com/office/drawing/2014/main" id="{5BD994A4-03E1-422B-86FE-09E4D0E108E8}"/>
              </a:ext>
            </a:extLst>
          </p:cNvPr>
          <p:cNvGrpSpPr/>
          <p:nvPr/>
        </p:nvGrpSpPr>
        <p:grpSpPr>
          <a:xfrm>
            <a:off x="132592" y="2997788"/>
            <a:ext cx="6460463" cy="1856636"/>
            <a:chOff x="186737" y="5321458"/>
            <a:chExt cx="6460463" cy="1856636"/>
          </a:xfrm>
        </p:grpSpPr>
        <p:sp>
          <p:nvSpPr>
            <p:cNvPr id="23" name="テキスト ボックス 22">
              <a:extLst>
                <a:ext uri="{FF2B5EF4-FFF2-40B4-BE49-F238E27FC236}">
                  <a16:creationId xmlns:a16="http://schemas.microsoft.com/office/drawing/2014/main" id="{9354029B-10C3-4FDA-81EF-33B3FC7B473A}"/>
                </a:ext>
              </a:extLst>
            </p:cNvPr>
            <p:cNvSpPr txBox="1"/>
            <p:nvPr/>
          </p:nvSpPr>
          <p:spPr>
            <a:xfrm>
              <a:off x="270957" y="5475340"/>
              <a:ext cx="6376243" cy="1702754"/>
            </a:xfrm>
            <a:prstGeom prst="rect">
              <a:avLst/>
            </a:prstGeom>
            <a:solidFill>
              <a:schemeClr val="accent2">
                <a:lumMod val="20000"/>
                <a:lumOff val="80000"/>
              </a:schemeClr>
            </a:solidFill>
            <a:ln w="12700">
              <a:solidFill>
                <a:schemeClr val="accent2"/>
              </a:solidFill>
            </a:ln>
          </p:spPr>
          <p:txBody>
            <a:bodyPr wrap="square" lIns="91428" tIns="45714" rIns="91428" bIns="45714" rtlCol="0">
              <a:noAutofit/>
            </a:bodyPr>
            <a:lstStyle/>
            <a:p>
              <a:endParaRPr lang="en-US" altLang="ja-JP" sz="1100" b="1" u="sng">
                <a:latin typeface="+mn-ea"/>
              </a:endParaRPr>
            </a:p>
            <a:p>
              <a:r>
                <a:rPr lang="ja-JP" altLang="en-US" sz="1100" u="sng">
                  <a:latin typeface="+mj-ea"/>
                  <a:ea typeface="+mj-ea"/>
                </a:rPr>
                <a:t>１．制度内容</a:t>
              </a:r>
              <a:r>
                <a:rPr lang="ja-JP" altLang="en-US" sz="1100">
                  <a:latin typeface="+mj-ea"/>
                  <a:ea typeface="+mj-ea"/>
                </a:rPr>
                <a:t>　（平成</a:t>
              </a:r>
              <a:r>
                <a:rPr lang="en-US" altLang="ja-JP" sz="1100">
                  <a:latin typeface="+mj-ea"/>
                  <a:ea typeface="+mj-ea"/>
                </a:rPr>
                <a:t>21</a:t>
              </a:r>
              <a:r>
                <a:rPr lang="ja-JP" altLang="en-US" sz="1100">
                  <a:latin typeface="+mj-ea"/>
                  <a:ea typeface="+mj-ea"/>
                </a:rPr>
                <a:t>年４月創設）</a:t>
              </a:r>
              <a:endParaRPr lang="en-US" altLang="ja-JP" sz="1100">
                <a:latin typeface="+mj-ea"/>
                <a:ea typeface="+mj-ea"/>
              </a:endParaRPr>
            </a:p>
            <a:p>
              <a:r>
                <a:rPr lang="ja-JP" altLang="en-US" sz="1100">
                  <a:latin typeface="+mj-ea"/>
                  <a:ea typeface="+mj-ea"/>
                </a:rPr>
                <a:t>　雇用される能代市消防団員１人につき１万円を支給（上限</a:t>
              </a:r>
              <a:r>
                <a:rPr lang="en-US" altLang="ja-JP" sz="1100">
                  <a:latin typeface="+mj-ea"/>
                  <a:ea typeface="+mj-ea"/>
                </a:rPr>
                <a:t>10</a:t>
              </a:r>
              <a:r>
                <a:rPr lang="ja-JP" altLang="en-US" sz="1100">
                  <a:latin typeface="+mj-ea"/>
                  <a:ea typeface="+mj-ea"/>
                </a:rPr>
                <a:t>万円）</a:t>
              </a:r>
              <a:endParaRPr lang="en-US" altLang="ja-JP" sz="1100">
                <a:latin typeface="+mj-ea"/>
                <a:ea typeface="+mj-ea"/>
              </a:endParaRPr>
            </a:p>
            <a:p>
              <a:endParaRPr lang="en-US" altLang="ja-JP" sz="800">
                <a:latin typeface="+mj-ea"/>
                <a:ea typeface="+mj-ea"/>
              </a:endParaRPr>
            </a:p>
            <a:p>
              <a:r>
                <a:rPr lang="ja-JP" altLang="en-US" sz="1100" u="sng">
                  <a:latin typeface="+mj-ea"/>
                  <a:ea typeface="+mj-ea"/>
                </a:rPr>
                <a:t>２．対象となる法人・個人事業主</a:t>
              </a:r>
              <a:endParaRPr lang="en-US" altLang="ja-JP" sz="1100" u="sng">
                <a:latin typeface="+mj-ea"/>
                <a:ea typeface="+mj-ea"/>
              </a:endParaRPr>
            </a:p>
            <a:p>
              <a:r>
                <a:rPr lang="ja-JP" altLang="en-US" sz="1100">
                  <a:latin typeface="+mj-ea"/>
                  <a:ea typeface="+mj-ea"/>
                </a:rPr>
                <a:t>　以下項目を満たしている企業</a:t>
              </a:r>
            </a:p>
            <a:p>
              <a:r>
                <a:rPr lang="ja-JP" altLang="en-US" sz="1100">
                  <a:latin typeface="+mj-ea"/>
                </a:rPr>
                <a:t>　（１）</a:t>
              </a:r>
              <a:r>
                <a:rPr lang="ja-JP" altLang="en-US" sz="1100">
                  <a:latin typeface="+mj-ea"/>
                  <a:ea typeface="+mj-ea"/>
                </a:rPr>
                <a:t>能代市消防団協力事業所表示制度による認定を受けた事業所等があること</a:t>
              </a:r>
            </a:p>
            <a:p>
              <a:r>
                <a:rPr lang="ja-JP" altLang="en-US" sz="1100">
                  <a:latin typeface="+mj-ea"/>
                </a:rPr>
                <a:t>　（２）</a:t>
              </a:r>
              <a:r>
                <a:rPr lang="ja-JP" altLang="en-US" sz="1100">
                  <a:latin typeface="+mj-ea"/>
                  <a:ea typeface="+mj-ea"/>
                </a:rPr>
                <a:t>消防団員である労働者を３人以上雇用していること</a:t>
              </a:r>
            </a:p>
            <a:p>
              <a:r>
                <a:rPr lang="ja-JP" altLang="en-US" sz="1100">
                  <a:latin typeface="+mj-ea"/>
                </a:rPr>
                <a:t>　（３）</a:t>
              </a:r>
              <a:r>
                <a:rPr lang="ja-JP" altLang="en-US" sz="1100">
                  <a:latin typeface="+mj-ea"/>
                  <a:ea typeface="+mj-ea"/>
                </a:rPr>
                <a:t>市税等を完納していること</a:t>
              </a:r>
            </a:p>
            <a:p>
              <a:r>
                <a:rPr lang="ja-JP" altLang="en-US" sz="1100">
                  <a:latin typeface="+mj-ea"/>
                  <a:ea typeface="+mj-ea"/>
                </a:rPr>
                <a:t>　（４）特別徴収義務者としての義務を果たしていること（該当者のみ）</a:t>
              </a:r>
            </a:p>
          </p:txBody>
        </p:sp>
        <p:sp>
          <p:nvSpPr>
            <p:cNvPr id="22" name="テキスト ボックス 21">
              <a:extLst>
                <a:ext uri="{FF2B5EF4-FFF2-40B4-BE49-F238E27FC236}">
                  <a16:creationId xmlns:a16="http://schemas.microsoft.com/office/drawing/2014/main" id="{75A7A260-FA72-4EBF-ABC8-0B13708677CA}"/>
                </a:ext>
              </a:extLst>
            </p:cNvPr>
            <p:cNvSpPr txBox="1"/>
            <p:nvPr/>
          </p:nvSpPr>
          <p:spPr>
            <a:xfrm>
              <a:off x="186737" y="5321458"/>
              <a:ext cx="1472831" cy="276987"/>
            </a:xfrm>
            <a:prstGeom prst="rect">
              <a:avLst/>
            </a:prstGeom>
            <a:solidFill>
              <a:schemeClr val="accent2">
                <a:lumMod val="40000"/>
                <a:lumOff val="60000"/>
              </a:schemeClr>
            </a:solidFill>
            <a:ln w="12700">
              <a:solidFill>
                <a:schemeClr val="accent2"/>
              </a:solidFill>
            </a:ln>
          </p:spPr>
          <p:txBody>
            <a:bodyPr wrap="square" lIns="91428" tIns="45714" rIns="91428" bIns="45714" rtlCol="0">
              <a:spAutoFit/>
            </a:bodyPr>
            <a:lstStyle/>
            <a:p>
              <a:pPr algn="ctr"/>
              <a:r>
                <a:rPr lang="en-US" altLang="ja-JP" sz="1200" b="1">
                  <a:latin typeface="+mj-ea"/>
                  <a:ea typeface="+mj-ea"/>
                </a:rPr>
                <a:t>【</a:t>
              </a:r>
              <a:r>
                <a:rPr lang="ja-JP" altLang="en-US" sz="1200" b="1">
                  <a:latin typeface="+mj-ea"/>
                  <a:ea typeface="+mj-ea"/>
                </a:rPr>
                <a:t>秋田県・能代市</a:t>
              </a:r>
              <a:r>
                <a:rPr lang="en-US" altLang="ja-JP" sz="1200" b="1">
                  <a:latin typeface="+mj-ea"/>
                  <a:ea typeface="+mj-ea"/>
                </a:rPr>
                <a:t>】</a:t>
              </a:r>
              <a:endParaRPr lang="ja-JP" altLang="en-US" sz="1200" b="1">
                <a:latin typeface="+mj-ea"/>
                <a:ea typeface="+mj-ea"/>
              </a:endParaRPr>
            </a:p>
          </p:txBody>
        </p:sp>
      </p:grpSp>
      <p:grpSp>
        <p:nvGrpSpPr>
          <p:cNvPr id="11" name="グループ化 10">
            <a:extLst>
              <a:ext uri="{FF2B5EF4-FFF2-40B4-BE49-F238E27FC236}">
                <a16:creationId xmlns:a16="http://schemas.microsoft.com/office/drawing/2014/main" id="{E1052EF2-D006-44EC-A34D-F7DBD1989CEC}"/>
              </a:ext>
            </a:extLst>
          </p:cNvPr>
          <p:cNvGrpSpPr/>
          <p:nvPr/>
        </p:nvGrpSpPr>
        <p:grpSpPr>
          <a:xfrm>
            <a:off x="132593" y="5051577"/>
            <a:ext cx="6460462" cy="2409252"/>
            <a:chOff x="186737" y="5321458"/>
            <a:chExt cx="6460463" cy="2409252"/>
          </a:xfrm>
        </p:grpSpPr>
        <p:sp>
          <p:nvSpPr>
            <p:cNvPr id="12" name="テキスト ボックス 11">
              <a:extLst>
                <a:ext uri="{FF2B5EF4-FFF2-40B4-BE49-F238E27FC236}">
                  <a16:creationId xmlns:a16="http://schemas.microsoft.com/office/drawing/2014/main" id="{3C5A5738-0863-4663-87DE-938351A4CB16}"/>
                </a:ext>
              </a:extLst>
            </p:cNvPr>
            <p:cNvSpPr txBox="1"/>
            <p:nvPr/>
          </p:nvSpPr>
          <p:spPr>
            <a:xfrm>
              <a:off x="270957" y="5475340"/>
              <a:ext cx="6376243" cy="2255370"/>
            </a:xfrm>
            <a:prstGeom prst="rect">
              <a:avLst/>
            </a:prstGeom>
            <a:solidFill>
              <a:schemeClr val="accent2">
                <a:lumMod val="20000"/>
                <a:lumOff val="80000"/>
              </a:schemeClr>
            </a:solidFill>
            <a:ln w="12700">
              <a:solidFill>
                <a:schemeClr val="accent2"/>
              </a:solidFill>
            </a:ln>
          </p:spPr>
          <p:txBody>
            <a:bodyPr wrap="square" lIns="91428" tIns="45714" rIns="91428" bIns="45714" rtlCol="0">
              <a:noAutofit/>
            </a:bodyPr>
            <a:lstStyle/>
            <a:p>
              <a:endParaRPr lang="en-US" altLang="ja-JP" sz="1100" b="1" u="sng">
                <a:latin typeface="+mn-ea"/>
              </a:endParaRPr>
            </a:p>
            <a:p>
              <a:r>
                <a:rPr lang="ja-JP" altLang="en-US" sz="1100" u="sng">
                  <a:latin typeface="+mj-ea"/>
                  <a:ea typeface="+mj-ea"/>
                </a:rPr>
                <a:t>１．制度内容</a:t>
              </a:r>
              <a:r>
                <a:rPr lang="ja-JP" altLang="en-US" sz="1100">
                  <a:latin typeface="+mj-ea"/>
                  <a:ea typeface="+mj-ea"/>
                </a:rPr>
                <a:t>　（令和４年４月創設）</a:t>
              </a:r>
              <a:endParaRPr lang="en-US" altLang="ja-JP" sz="1100">
                <a:latin typeface="+mj-ea"/>
                <a:ea typeface="+mj-ea"/>
              </a:endParaRPr>
            </a:p>
            <a:p>
              <a:r>
                <a:rPr lang="ja-JP" altLang="en-US" sz="1100">
                  <a:latin typeface="+mj-ea"/>
                  <a:ea typeface="+mj-ea"/>
                </a:rPr>
                <a:t>　協力事業所で雇用している団員が就業時間中に出動した場合、１人につき１時間あたり</a:t>
              </a:r>
              <a:r>
                <a:rPr lang="en-US" altLang="ja-JP" sz="1100">
                  <a:latin typeface="+mj-ea"/>
                  <a:ea typeface="+mj-ea"/>
                </a:rPr>
                <a:t>1,000</a:t>
              </a:r>
              <a:r>
                <a:rPr lang="ja-JP" altLang="en-US" sz="1100">
                  <a:latin typeface="+mj-ea"/>
                  <a:ea typeface="+mj-ea"/>
                </a:rPr>
                <a:t>円を事業所</a:t>
              </a:r>
              <a:endParaRPr lang="en-US" altLang="ja-JP" sz="1100">
                <a:latin typeface="+mj-ea"/>
                <a:ea typeface="+mj-ea"/>
              </a:endParaRPr>
            </a:p>
            <a:p>
              <a:r>
                <a:rPr lang="ja-JP" altLang="en-US" sz="1100">
                  <a:latin typeface="+mj-ea"/>
                  <a:ea typeface="+mj-ea"/>
                </a:rPr>
                <a:t>　に交付</a:t>
              </a:r>
              <a:endParaRPr lang="en-US" altLang="ja-JP" sz="1100">
                <a:latin typeface="+mj-ea"/>
                <a:ea typeface="+mj-ea"/>
              </a:endParaRPr>
            </a:p>
            <a:p>
              <a:endParaRPr lang="en-US" altLang="ja-JP" sz="800">
                <a:latin typeface="+mj-ea"/>
                <a:ea typeface="+mj-ea"/>
              </a:endParaRPr>
            </a:p>
            <a:p>
              <a:r>
                <a:rPr lang="ja-JP" altLang="en-US" sz="1100" u="sng">
                  <a:latin typeface="+mj-ea"/>
                  <a:ea typeface="+mj-ea"/>
                </a:rPr>
                <a:t>２．対象となる法人・個人事業主</a:t>
              </a:r>
              <a:endParaRPr lang="en-US" altLang="ja-JP" sz="1100" u="sng">
                <a:latin typeface="+mj-ea"/>
                <a:ea typeface="+mj-ea"/>
              </a:endParaRPr>
            </a:p>
            <a:p>
              <a:r>
                <a:rPr lang="ja-JP" altLang="en-US" sz="1100">
                  <a:latin typeface="+mj-ea"/>
                  <a:ea typeface="+mj-ea"/>
                </a:rPr>
                <a:t>　以下項目を満たしている企業</a:t>
              </a:r>
            </a:p>
            <a:p>
              <a:r>
                <a:rPr lang="ja-JP" altLang="en-US" sz="1100">
                  <a:latin typeface="+mj-ea"/>
                </a:rPr>
                <a:t>　（１）</a:t>
              </a:r>
              <a:r>
                <a:rPr lang="ja-JP" altLang="en-US" sz="1100">
                  <a:latin typeface="+mj-ea"/>
                  <a:ea typeface="+mj-ea"/>
                </a:rPr>
                <a:t>従業員が２名以上で、かつ１名以上が町消防団員として所属していること。</a:t>
              </a:r>
            </a:p>
            <a:p>
              <a:r>
                <a:rPr lang="ja-JP" altLang="en-US" sz="1100">
                  <a:latin typeface="+mj-ea"/>
                </a:rPr>
                <a:t>　（２）</a:t>
              </a:r>
              <a:r>
                <a:rPr lang="ja-JP" altLang="en-US" sz="1100">
                  <a:latin typeface="+mj-ea"/>
                  <a:ea typeface="+mj-ea"/>
                </a:rPr>
                <a:t>団員が災害出動等の消防団活動を行うことに対し、勤務条件その他の処遇面での扱いが不利となら</a:t>
              </a:r>
              <a:endParaRPr lang="en-US" altLang="ja-JP" sz="1100">
                <a:latin typeface="+mj-ea"/>
                <a:ea typeface="+mj-ea"/>
              </a:endParaRPr>
            </a:p>
            <a:p>
              <a:r>
                <a:rPr lang="ja-JP" altLang="en-US" sz="1100">
                  <a:latin typeface="+mj-ea"/>
                  <a:ea typeface="+mj-ea"/>
                </a:rPr>
                <a:t>　　　 ないように配慮していること。</a:t>
              </a:r>
            </a:p>
            <a:p>
              <a:r>
                <a:rPr lang="ja-JP" altLang="en-US" sz="1100">
                  <a:latin typeface="+mj-ea"/>
                </a:rPr>
                <a:t>　（３）</a:t>
              </a:r>
              <a:r>
                <a:rPr lang="ja-JP" altLang="en-US" sz="1100">
                  <a:latin typeface="+mj-ea"/>
                  <a:ea typeface="+mj-ea"/>
                </a:rPr>
                <a:t>災害時に資機材の提供等をしており消防団に協力をすること。</a:t>
              </a:r>
              <a:endParaRPr lang="en-US" altLang="ja-JP" sz="1100">
                <a:latin typeface="+mj-ea"/>
                <a:ea typeface="+mj-ea"/>
              </a:endParaRPr>
            </a:p>
            <a:p>
              <a:r>
                <a:rPr lang="ja-JP" altLang="en-US" sz="1100">
                  <a:latin typeface="+mj-ea"/>
                </a:rPr>
                <a:t>　（４）</a:t>
              </a:r>
              <a:r>
                <a:rPr lang="ja-JP" altLang="en-US" sz="1100">
                  <a:latin typeface="+mj-ea"/>
                  <a:ea typeface="+mj-ea"/>
                </a:rPr>
                <a:t>その他、消防団活動に協力することにより、地域の消防防災体制の充実強化に寄与し、町長が特に</a:t>
              </a:r>
              <a:endParaRPr lang="en-US" altLang="ja-JP" sz="1100">
                <a:latin typeface="+mj-ea"/>
                <a:ea typeface="+mj-ea"/>
              </a:endParaRPr>
            </a:p>
            <a:p>
              <a:r>
                <a:rPr lang="ja-JP" altLang="en-US" sz="1100">
                  <a:latin typeface="+mj-ea"/>
                  <a:ea typeface="+mj-ea"/>
                </a:rPr>
                <a:t>　　　 優良と認めるもの。</a:t>
              </a:r>
            </a:p>
          </p:txBody>
        </p:sp>
        <p:sp>
          <p:nvSpPr>
            <p:cNvPr id="13" name="テキスト ボックス 12">
              <a:extLst>
                <a:ext uri="{FF2B5EF4-FFF2-40B4-BE49-F238E27FC236}">
                  <a16:creationId xmlns:a16="http://schemas.microsoft.com/office/drawing/2014/main" id="{CBDA34F6-F0B2-4850-A586-D8816C7ADDB4}"/>
                </a:ext>
              </a:extLst>
            </p:cNvPr>
            <p:cNvSpPr txBox="1"/>
            <p:nvPr/>
          </p:nvSpPr>
          <p:spPr>
            <a:xfrm>
              <a:off x="186737" y="5321458"/>
              <a:ext cx="1578641" cy="276987"/>
            </a:xfrm>
            <a:prstGeom prst="rect">
              <a:avLst/>
            </a:prstGeom>
            <a:solidFill>
              <a:schemeClr val="accent2">
                <a:lumMod val="40000"/>
                <a:lumOff val="60000"/>
              </a:schemeClr>
            </a:solidFill>
            <a:ln w="12700">
              <a:solidFill>
                <a:schemeClr val="accent2"/>
              </a:solidFill>
            </a:ln>
          </p:spPr>
          <p:txBody>
            <a:bodyPr wrap="square" lIns="91428" tIns="45714" rIns="91428" bIns="45714" rtlCol="0">
              <a:spAutoFit/>
            </a:bodyPr>
            <a:lstStyle/>
            <a:p>
              <a:pPr algn="ctr"/>
              <a:r>
                <a:rPr lang="en-US" altLang="ja-JP" sz="1200" b="1">
                  <a:latin typeface="+mj-ea"/>
                  <a:ea typeface="+mj-ea"/>
                </a:rPr>
                <a:t>【</a:t>
              </a:r>
              <a:r>
                <a:rPr lang="ja-JP" altLang="en-US" sz="1200" b="1">
                  <a:latin typeface="+mj-ea"/>
                  <a:ea typeface="+mj-ea"/>
                </a:rPr>
                <a:t>山形県・真室川町</a:t>
              </a:r>
              <a:r>
                <a:rPr lang="en-US" altLang="ja-JP" sz="1200" b="1">
                  <a:latin typeface="+mj-ea"/>
                  <a:ea typeface="+mj-ea"/>
                </a:rPr>
                <a:t>】</a:t>
              </a:r>
              <a:endParaRPr lang="ja-JP" altLang="en-US" sz="1200" b="1">
                <a:latin typeface="+mj-ea"/>
                <a:ea typeface="+mj-ea"/>
              </a:endParaRPr>
            </a:p>
          </p:txBody>
        </p:sp>
      </p:grpSp>
      <p:grpSp>
        <p:nvGrpSpPr>
          <p:cNvPr id="2" name="グループ化 1">
            <a:extLst>
              <a:ext uri="{FF2B5EF4-FFF2-40B4-BE49-F238E27FC236}">
                <a16:creationId xmlns:a16="http://schemas.microsoft.com/office/drawing/2014/main" id="{69104EAC-18FD-41FB-8940-1EA4BCA9C503}"/>
              </a:ext>
            </a:extLst>
          </p:cNvPr>
          <p:cNvGrpSpPr/>
          <p:nvPr/>
        </p:nvGrpSpPr>
        <p:grpSpPr>
          <a:xfrm>
            <a:off x="132592" y="7699025"/>
            <a:ext cx="6460463" cy="2054575"/>
            <a:chOff x="186736" y="7296251"/>
            <a:chExt cx="6460463" cy="2267935"/>
          </a:xfrm>
        </p:grpSpPr>
        <p:sp>
          <p:nvSpPr>
            <p:cNvPr id="26" name="テキスト ボックス 25">
              <a:extLst>
                <a:ext uri="{FF2B5EF4-FFF2-40B4-BE49-F238E27FC236}">
                  <a16:creationId xmlns:a16="http://schemas.microsoft.com/office/drawing/2014/main" id="{F05DEC9A-0474-41E8-A05F-B9868A106817}"/>
                </a:ext>
              </a:extLst>
            </p:cNvPr>
            <p:cNvSpPr txBox="1"/>
            <p:nvPr/>
          </p:nvSpPr>
          <p:spPr>
            <a:xfrm>
              <a:off x="270956" y="7450133"/>
              <a:ext cx="6376243" cy="2114053"/>
            </a:xfrm>
            <a:prstGeom prst="rect">
              <a:avLst/>
            </a:prstGeom>
            <a:solidFill>
              <a:schemeClr val="accent2">
                <a:lumMod val="20000"/>
                <a:lumOff val="80000"/>
              </a:schemeClr>
            </a:solidFill>
            <a:ln w="12700">
              <a:solidFill>
                <a:schemeClr val="accent2"/>
              </a:solidFill>
            </a:ln>
          </p:spPr>
          <p:txBody>
            <a:bodyPr wrap="square" lIns="91428" tIns="45714" rIns="91428" bIns="45714" rtlCol="0">
              <a:normAutofit fontScale="25000" lnSpcReduction="20000"/>
            </a:bodyPr>
            <a:lstStyle/>
            <a:p>
              <a:endParaRPr lang="en-US" altLang="ja-JP" sz="1100"/>
            </a:p>
            <a:p>
              <a:endParaRPr lang="en-US" altLang="ja-JP" sz="4400">
                <a:latin typeface="+mj-ea"/>
                <a:ea typeface="+mj-ea"/>
              </a:endParaRPr>
            </a:p>
            <a:p>
              <a:pPr>
                <a:lnSpc>
                  <a:spcPct val="120000"/>
                </a:lnSpc>
              </a:pPr>
              <a:r>
                <a:rPr lang="ja-JP" altLang="en-US" sz="4400" u="sng">
                  <a:latin typeface="+mj-ea"/>
                  <a:ea typeface="+mj-ea"/>
                </a:rPr>
                <a:t>１．制度内容</a:t>
              </a:r>
              <a:r>
                <a:rPr lang="ja-JP" altLang="en-US" sz="4400">
                  <a:latin typeface="+mj-ea"/>
                  <a:ea typeface="+mj-ea"/>
                </a:rPr>
                <a:t>　（令和５年４月創設）</a:t>
              </a:r>
            </a:p>
            <a:p>
              <a:pPr>
                <a:lnSpc>
                  <a:spcPct val="120000"/>
                </a:lnSpc>
              </a:pPr>
              <a:r>
                <a:rPr lang="ja-JP" altLang="en-US" sz="4400">
                  <a:latin typeface="+mj-ea"/>
                  <a:ea typeface="+mj-ea"/>
                </a:rPr>
                <a:t>　防災資機材・備蓄品等を整備する際に補助、団員である従業員の勤続年数に応じた金額を事業所支給</a:t>
              </a:r>
            </a:p>
            <a:p>
              <a:pPr>
                <a:lnSpc>
                  <a:spcPct val="120000"/>
                </a:lnSpc>
              </a:pPr>
              <a:endParaRPr lang="ja-JP" altLang="en-US" sz="3200">
                <a:latin typeface="+mj-ea"/>
                <a:ea typeface="+mj-ea"/>
              </a:endParaRPr>
            </a:p>
            <a:p>
              <a:pPr>
                <a:lnSpc>
                  <a:spcPct val="120000"/>
                </a:lnSpc>
              </a:pPr>
              <a:r>
                <a:rPr lang="ja-JP" altLang="en-US" sz="4400" u="sng">
                  <a:latin typeface="+mj-ea"/>
                  <a:ea typeface="+mj-ea"/>
                </a:rPr>
                <a:t>２．対象となる法人・個人事業主</a:t>
              </a:r>
            </a:p>
            <a:p>
              <a:pPr>
                <a:lnSpc>
                  <a:spcPct val="120000"/>
                </a:lnSpc>
              </a:pPr>
              <a:r>
                <a:rPr lang="ja-JP" altLang="en-US" sz="4400">
                  <a:latin typeface="+mj-ea"/>
                </a:rPr>
                <a:t>　（１）</a:t>
              </a:r>
              <a:r>
                <a:rPr lang="ja-JP" altLang="en-US" sz="4400">
                  <a:latin typeface="+mj-ea"/>
                  <a:ea typeface="+mj-ea"/>
                </a:rPr>
                <a:t>従業員が消防団員として２名以上入団しており、従業員の消防団活動について積極的に配慮してい</a:t>
              </a:r>
              <a:endParaRPr lang="en-US" altLang="ja-JP" sz="4400">
                <a:latin typeface="+mj-ea"/>
                <a:ea typeface="+mj-ea"/>
              </a:endParaRPr>
            </a:p>
            <a:p>
              <a:pPr>
                <a:lnSpc>
                  <a:spcPct val="120000"/>
                </a:lnSpc>
              </a:pPr>
              <a:r>
                <a:rPr lang="ja-JP" altLang="en-US" sz="4400">
                  <a:latin typeface="+mj-ea"/>
                  <a:ea typeface="+mj-ea"/>
                </a:rPr>
                <a:t>　　　 る事業所等</a:t>
              </a:r>
            </a:p>
            <a:p>
              <a:pPr>
                <a:lnSpc>
                  <a:spcPct val="120000"/>
                </a:lnSpc>
              </a:pPr>
              <a:r>
                <a:rPr lang="ja-JP" altLang="en-US" sz="4400">
                  <a:latin typeface="+mj-ea"/>
                </a:rPr>
                <a:t>　（２）</a:t>
              </a:r>
              <a:r>
                <a:rPr lang="ja-JP" altLang="en-US" sz="4400">
                  <a:latin typeface="+mj-ea"/>
                  <a:ea typeface="+mj-ea"/>
                </a:rPr>
                <a:t>その他消防団活動に協力することにより、地域の消防防災体制の充実強化に寄与しているなど、町</a:t>
              </a:r>
              <a:endParaRPr lang="en-US" altLang="ja-JP" sz="4400">
                <a:latin typeface="+mj-ea"/>
                <a:ea typeface="+mj-ea"/>
              </a:endParaRPr>
            </a:p>
            <a:p>
              <a:pPr>
                <a:lnSpc>
                  <a:spcPct val="120000"/>
                </a:lnSpc>
              </a:pPr>
              <a:r>
                <a:rPr lang="ja-JP" altLang="en-US" sz="4400">
                  <a:latin typeface="+mj-ea"/>
                  <a:ea typeface="+mj-ea"/>
                </a:rPr>
                <a:t>　　　 長が特に優良と認める事業所等</a:t>
              </a:r>
            </a:p>
            <a:p>
              <a:pPr>
                <a:lnSpc>
                  <a:spcPct val="120000"/>
                </a:lnSpc>
              </a:pPr>
              <a:r>
                <a:rPr lang="ja-JP" altLang="en-US" sz="4400">
                  <a:latin typeface="+mj-ea"/>
                </a:rPr>
                <a:t>　（３）</a:t>
              </a:r>
              <a:r>
                <a:rPr lang="ja-JP" altLang="en-US" sz="4400">
                  <a:latin typeface="+mj-ea"/>
                  <a:ea typeface="+mj-ea"/>
                </a:rPr>
                <a:t>消防関係法令に違反していないこと</a:t>
              </a:r>
            </a:p>
            <a:p>
              <a:pPr>
                <a:lnSpc>
                  <a:spcPct val="120000"/>
                </a:lnSpc>
              </a:pPr>
              <a:r>
                <a:rPr lang="ja-JP" altLang="en-US" sz="4400">
                  <a:latin typeface="+mj-ea"/>
                </a:rPr>
                <a:t>　（４）</a:t>
              </a:r>
              <a:r>
                <a:rPr lang="ja-JP" altLang="en-US" sz="4400">
                  <a:latin typeface="+mj-ea"/>
                  <a:ea typeface="+mj-ea"/>
                </a:rPr>
                <a:t>事業所等に、納期限の到来した町税等の未納がないこと</a:t>
              </a:r>
            </a:p>
            <a:p>
              <a:endParaRPr lang="ja-JP" altLang="ja-JP" sz="1100"/>
            </a:p>
          </p:txBody>
        </p:sp>
        <p:sp>
          <p:nvSpPr>
            <p:cNvPr id="25" name="テキスト ボックス 24">
              <a:extLst>
                <a:ext uri="{FF2B5EF4-FFF2-40B4-BE49-F238E27FC236}">
                  <a16:creationId xmlns:a16="http://schemas.microsoft.com/office/drawing/2014/main" id="{03D42694-F524-4FDE-9829-0B19648DC0AA}"/>
                </a:ext>
              </a:extLst>
            </p:cNvPr>
            <p:cNvSpPr txBox="1"/>
            <p:nvPr/>
          </p:nvSpPr>
          <p:spPr>
            <a:xfrm>
              <a:off x="186736" y="7296251"/>
              <a:ext cx="1578641" cy="339724"/>
            </a:xfrm>
            <a:prstGeom prst="rect">
              <a:avLst/>
            </a:prstGeom>
            <a:solidFill>
              <a:schemeClr val="accent2">
                <a:lumMod val="40000"/>
                <a:lumOff val="60000"/>
              </a:schemeClr>
            </a:solidFill>
            <a:ln w="12700">
              <a:solidFill>
                <a:schemeClr val="accent2"/>
              </a:solidFill>
            </a:ln>
          </p:spPr>
          <p:txBody>
            <a:bodyPr wrap="square" lIns="91428" tIns="45714" rIns="91428" bIns="45714" rtlCol="0">
              <a:spAutoFit/>
            </a:bodyPr>
            <a:lstStyle/>
            <a:p>
              <a:pPr algn="ctr"/>
              <a:r>
                <a:rPr lang="en-US" altLang="ja-JP" sz="1400" b="1"/>
                <a:t>【</a:t>
              </a:r>
              <a:r>
                <a:rPr lang="ja-JP" altLang="en-US" sz="1200" b="1">
                  <a:latin typeface="+mj-ea"/>
                  <a:ea typeface="+mj-ea"/>
                </a:rPr>
                <a:t>神奈川県・大井町</a:t>
              </a:r>
              <a:r>
                <a:rPr lang="en-US" altLang="ja-JP" sz="1200" b="1">
                  <a:latin typeface="+mj-ea"/>
                  <a:ea typeface="+mj-ea"/>
                </a:rPr>
                <a:t>】</a:t>
              </a:r>
              <a:endParaRPr lang="ja-JP" altLang="en-US" sz="1200" b="1">
                <a:latin typeface="+mj-ea"/>
                <a:ea typeface="+mj-ea"/>
              </a:endParaRPr>
            </a:p>
          </p:txBody>
        </p:sp>
      </p:grpSp>
    </p:spTree>
    <p:extLst>
      <p:ext uri="{BB962C8B-B14F-4D97-AF65-F5344CB8AC3E}">
        <p14:creationId xmlns:p14="http://schemas.microsoft.com/office/powerpoint/2010/main" val="5099738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グループ化 4">
            <a:extLst>
              <a:ext uri="{FF2B5EF4-FFF2-40B4-BE49-F238E27FC236}">
                <a16:creationId xmlns:a16="http://schemas.microsoft.com/office/drawing/2014/main" id="{70B40CE2-864E-4FBA-A0DB-34A533226B4D}"/>
              </a:ext>
            </a:extLst>
          </p:cNvPr>
          <p:cNvGrpSpPr/>
          <p:nvPr/>
        </p:nvGrpSpPr>
        <p:grpSpPr>
          <a:xfrm>
            <a:off x="195158" y="271459"/>
            <a:ext cx="6460464" cy="2087938"/>
            <a:chOff x="186736" y="5321458"/>
            <a:chExt cx="6460464" cy="2087938"/>
          </a:xfrm>
        </p:grpSpPr>
        <p:sp>
          <p:nvSpPr>
            <p:cNvPr id="6" name="テキスト ボックス 5">
              <a:extLst>
                <a:ext uri="{FF2B5EF4-FFF2-40B4-BE49-F238E27FC236}">
                  <a16:creationId xmlns:a16="http://schemas.microsoft.com/office/drawing/2014/main" id="{2D0C9304-0BC0-4950-9987-690D8616A833}"/>
                </a:ext>
              </a:extLst>
            </p:cNvPr>
            <p:cNvSpPr txBox="1"/>
            <p:nvPr/>
          </p:nvSpPr>
          <p:spPr>
            <a:xfrm>
              <a:off x="270957" y="5475340"/>
              <a:ext cx="6376243" cy="1934056"/>
            </a:xfrm>
            <a:prstGeom prst="rect">
              <a:avLst/>
            </a:prstGeom>
            <a:solidFill>
              <a:schemeClr val="accent2">
                <a:lumMod val="20000"/>
                <a:lumOff val="80000"/>
              </a:schemeClr>
            </a:solidFill>
            <a:ln w="12700">
              <a:solidFill>
                <a:schemeClr val="accent2"/>
              </a:solidFill>
            </a:ln>
          </p:spPr>
          <p:txBody>
            <a:bodyPr wrap="square" lIns="91428" tIns="45714" rIns="91428" bIns="45714" rtlCol="0">
              <a:noAutofit/>
            </a:bodyPr>
            <a:lstStyle/>
            <a:p>
              <a:endParaRPr lang="en-US" altLang="ja-JP" sz="1100" b="1" u="sng">
                <a:latin typeface="+mn-ea"/>
              </a:endParaRPr>
            </a:p>
            <a:p>
              <a:r>
                <a:rPr lang="ja-JP" altLang="en-US" sz="1100" u="sng">
                  <a:latin typeface="+mj-ea"/>
                  <a:ea typeface="+mj-ea"/>
                </a:rPr>
                <a:t>１．制度内容</a:t>
              </a:r>
              <a:r>
                <a:rPr lang="ja-JP" altLang="en-US" sz="1100">
                  <a:latin typeface="+mj-ea"/>
                  <a:ea typeface="+mj-ea"/>
                </a:rPr>
                <a:t>　（平成</a:t>
              </a:r>
              <a:r>
                <a:rPr lang="en-US" altLang="ja-JP" sz="1100">
                  <a:latin typeface="+mj-ea"/>
                  <a:ea typeface="+mj-ea"/>
                </a:rPr>
                <a:t>25</a:t>
              </a:r>
              <a:r>
                <a:rPr lang="ja-JP" altLang="en-US" sz="1100">
                  <a:latin typeface="+mj-ea"/>
                  <a:ea typeface="+mj-ea"/>
                </a:rPr>
                <a:t>年４月創設）</a:t>
              </a:r>
              <a:endParaRPr lang="en-US" altLang="ja-JP" sz="1100">
                <a:latin typeface="+mj-ea"/>
                <a:ea typeface="+mj-ea"/>
              </a:endParaRPr>
            </a:p>
            <a:p>
              <a:r>
                <a:rPr lang="ja-JP" altLang="en-US" sz="1100">
                  <a:latin typeface="+mj-ea"/>
                  <a:ea typeface="+mj-ea"/>
                </a:rPr>
                <a:t>　市広報紙への広告掲載料が２回（</a:t>
              </a:r>
              <a:r>
                <a:rPr lang="en-US" altLang="ja-JP" sz="1100">
                  <a:latin typeface="+mj-ea"/>
                  <a:ea typeface="+mj-ea"/>
                </a:rPr>
                <a:t>8,000</a:t>
              </a:r>
              <a:r>
                <a:rPr lang="ja-JP" altLang="en-US" sz="1100">
                  <a:latin typeface="+mj-ea"/>
                  <a:ea typeface="+mj-ea"/>
                </a:rPr>
                <a:t>円</a:t>
              </a:r>
              <a:r>
                <a:rPr lang="en-US" altLang="ja-JP" sz="1100">
                  <a:latin typeface="+mj-ea"/>
                  <a:ea typeface="+mj-ea"/>
                </a:rPr>
                <a:t>/</a:t>
              </a:r>
              <a:r>
                <a:rPr lang="ja-JP" altLang="en-US" sz="1100">
                  <a:latin typeface="+mj-ea"/>
                  <a:ea typeface="+mj-ea"/>
                </a:rPr>
                <a:t>１回）無料</a:t>
              </a:r>
              <a:endParaRPr lang="en-US" altLang="ja-JP" sz="1100">
                <a:latin typeface="+mj-ea"/>
                <a:ea typeface="+mj-ea"/>
              </a:endParaRPr>
            </a:p>
            <a:p>
              <a:endParaRPr lang="en-US" altLang="ja-JP" sz="800">
                <a:latin typeface="+mn-ea"/>
              </a:endParaRPr>
            </a:p>
            <a:p>
              <a:r>
                <a:rPr lang="ja-JP" altLang="en-US" sz="1100" u="sng">
                  <a:latin typeface="+mj-ea"/>
                  <a:ea typeface="+mj-ea"/>
                </a:rPr>
                <a:t>２．対象となる法人・個人事業主</a:t>
              </a:r>
              <a:endParaRPr lang="en-US" altLang="ja-JP" sz="1100" u="sng">
                <a:latin typeface="+mj-ea"/>
                <a:ea typeface="+mj-ea"/>
              </a:endParaRPr>
            </a:p>
            <a:p>
              <a:r>
                <a:rPr lang="ja-JP" altLang="en-US" sz="1100">
                  <a:latin typeface="+mj-ea"/>
                  <a:ea typeface="+mj-ea"/>
                </a:rPr>
                <a:t>　以下項目を満たしている企業</a:t>
              </a:r>
            </a:p>
            <a:p>
              <a:r>
                <a:rPr lang="ja-JP" altLang="en-US" sz="1100">
                  <a:latin typeface="+mj-ea"/>
                  <a:ea typeface="+mj-ea"/>
                </a:rPr>
                <a:t>　（１）従業員が消防団員として、入団している事業所等</a:t>
              </a:r>
              <a:endParaRPr lang="en-US" altLang="ja-JP" sz="1100">
                <a:latin typeface="+mj-ea"/>
                <a:ea typeface="+mj-ea"/>
              </a:endParaRPr>
            </a:p>
            <a:p>
              <a:r>
                <a:rPr lang="ja-JP" altLang="en-US" sz="1100">
                  <a:latin typeface="+mj-ea"/>
                  <a:ea typeface="+mj-ea"/>
                </a:rPr>
                <a:t>　（２）従業員の消防団活動について積極的に配慮している事業所等</a:t>
              </a:r>
              <a:endParaRPr lang="en-US" altLang="ja-JP" sz="1100">
                <a:latin typeface="+mj-ea"/>
                <a:ea typeface="+mj-ea"/>
              </a:endParaRPr>
            </a:p>
            <a:p>
              <a:r>
                <a:rPr lang="ja-JP" altLang="en-US" sz="1100">
                  <a:latin typeface="+mj-ea"/>
                  <a:ea typeface="+mj-ea"/>
                </a:rPr>
                <a:t>　（３）その他消防団活動に協力することにより、地域の消防防災体制の充実強化に寄与しているなど、市</a:t>
              </a:r>
              <a:endParaRPr lang="en-US" altLang="ja-JP" sz="1100">
                <a:latin typeface="+mj-ea"/>
                <a:ea typeface="+mj-ea"/>
              </a:endParaRPr>
            </a:p>
            <a:p>
              <a:r>
                <a:rPr lang="ja-JP" altLang="en-US" sz="1100">
                  <a:latin typeface="+mj-ea"/>
                  <a:ea typeface="+mj-ea"/>
                </a:rPr>
                <a:t>　　　 長等が特に優良と認める 事業所等</a:t>
              </a:r>
            </a:p>
            <a:p>
              <a:r>
                <a:rPr lang="ja-JP" altLang="en-US" sz="1100">
                  <a:latin typeface="+mj-ea"/>
                  <a:ea typeface="+mj-ea"/>
                </a:rPr>
                <a:t>　（４）消防関係法令上の違反がない事業所</a:t>
              </a:r>
            </a:p>
          </p:txBody>
        </p:sp>
        <p:sp>
          <p:nvSpPr>
            <p:cNvPr id="7" name="テキスト ボックス 6">
              <a:extLst>
                <a:ext uri="{FF2B5EF4-FFF2-40B4-BE49-F238E27FC236}">
                  <a16:creationId xmlns:a16="http://schemas.microsoft.com/office/drawing/2014/main" id="{B9B3F313-5781-4F80-8718-78EFE2E7170B}"/>
                </a:ext>
              </a:extLst>
            </p:cNvPr>
            <p:cNvSpPr txBox="1"/>
            <p:nvPr/>
          </p:nvSpPr>
          <p:spPr>
            <a:xfrm>
              <a:off x="186736" y="5321458"/>
              <a:ext cx="1572683" cy="276987"/>
            </a:xfrm>
            <a:prstGeom prst="rect">
              <a:avLst/>
            </a:prstGeom>
            <a:solidFill>
              <a:schemeClr val="accent2">
                <a:lumMod val="40000"/>
                <a:lumOff val="60000"/>
              </a:schemeClr>
            </a:solidFill>
            <a:ln w="12700">
              <a:solidFill>
                <a:schemeClr val="accent2"/>
              </a:solidFill>
            </a:ln>
          </p:spPr>
          <p:txBody>
            <a:bodyPr wrap="square" lIns="91428" tIns="45714" rIns="91428" bIns="45714" rtlCol="0">
              <a:spAutoFit/>
            </a:bodyPr>
            <a:lstStyle/>
            <a:p>
              <a:pPr algn="ctr"/>
              <a:r>
                <a:rPr lang="en-US" altLang="ja-JP" sz="1200" b="1">
                  <a:latin typeface="+mj-ea"/>
                  <a:ea typeface="+mj-ea"/>
                </a:rPr>
                <a:t>【</a:t>
              </a:r>
              <a:r>
                <a:rPr lang="ja-JP" altLang="en-US" sz="1200" b="1">
                  <a:latin typeface="+mj-ea"/>
                  <a:ea typeface="+mj-ea"/>
                </a:rPr>
                <a:t>新潟県・糸魚川市</a:t>
              </a:r>
              <a:r>
                <a:rPr lang="en-US" altLang="ja-JP" sz="1200" b="1">
                  <a:latin typeface="+mj-ea"/>
                  <a:ea typeface="+mj-ea"/>
                </a:rPr>
                <a:t>】</a:t>
              </a:r>
              <a:endParaRPr lang="ja-JP" altLang="en-US" sz="1200" b="1">
                <a:latin typeface="+mj-ea"/>
                <a:ea typeface="+mj-ea"/>
              </a:endParaRPr>
            </a:p>
          </p:txBody>
        </p:sp>
      </p:grpSp>
      <p:grpSp>
        <p:nvGrpSpPr>
          <p:cNvPr id="11" name="グループ化 10">
            <a:extLst>
              <a:ext uri="{FF2B5EF4-FFF2-40B4-BE49-F238E27FC236}">
                <a16:creationId xmlns:a16="http://schemas.microsoft.com/office/drawing/2014/main" id="{420E3B1B-8D52-2C65-DB29-CFF95F171E19}"/>
              </a:ext>
            </a:extLst>
          </p:cNvPr>
          <p:cNvGrpSpPr/>
          <p:nvPr/>
        </p:nvGrpSpPr>
        <p:grpSpPr>
          <a:xfrm>
            <a:off x="195157" y="2612927"/>
            <a:ext cx="6460464" cy="1707100"/>
            <a:chOff x="186736" y="5321458"/>
            <a:chExt cx="6460464" cy="1979896"/>
          </a:xfrm>
        </p:grpSpPr>
        <p:sp>
          <p:nvSpPr>
            <p:cNvPr id="12" name="テキスト ボックス 11">
              <a:extLst>
                <a:ext uri="{FF2B5EF4-FFF2-40B4-BE49-F238E27FC236}">
                  <a16:creationId xmlns:a16="http://schemas.microsoft.com/office/drawing/2014/main" id="{31DFAAC0-3AA9-7323-3605-7C102A494CEA}"/>
                </a:ext>
              </a:extLst>
            </p:cNvPr>
            <p:cNvSpPr txBox="1"/>
            <p:nvPr/>
          </p:nvSpPr>
          <p:spPr>
            <a:xfrm>
              <a:off x="270957" y="5475340"/>
              <a:ext cx="6376243" cy="1826014"/>
            </a:xfrm>
            <a:prstGeom prst="rect">
              <a:avLst/>
            </a:prstGeom>
            <a:solidFill>
              <a:schemeClr val="accent2">
                <a:lumMod val="20000"/>
                <a:lumOff val="80000"/>
              </a:schemeClr>
            </a:solidFill>
            <a:ln w="12700">
              <a:solidFill>
                <a:schemeClr val="accent2"/>
              </a:solidFill>
            </a:ln>
          </p:spPr>
          <p:txBody>
            <a:bodyPr wrap="square" lIns="91428" tIns="45714" rIns="91428" bIns="45714" rtlCol="0">
              <a:noAutofit/>
            </a:bodyPr>
            <a:lstStyle/>
            <a:p>
              <a:endParaRPr lang="en-US" altLang="ja-JP" sz="1100" b="1" u="sng">
                <a:latin typeface="+mn-ea"/>
              </a:endParaRPr>
            </a:p>
            <a:p>
              <a:r>
                <a:rPr lang="ja-JP" altLang="en-US" sz="1100" u="sng">
                  <a:latin typeface="+mj-ea"/>
                  <a:ea typeface="+mj-ea"/>
                </a:rPr>
                <a:t>１．制度内容</a:t>
              </a:r>
              <a:r>
                <a:rPr lang="ja-JP" altLang="en-US" sz="1100">
                  <a:latin typeface="+mj-ea"/>
                  <a:ea typeface="+mj-ea"/>
                </a:rPr>
                <a:t>　（令和７年４月創設）</a:t>
              </a:r>
            </a:p>
            <a:p>
              <a:r>
                <a:rPr lang="ja-JP" altLang="en-US" sz="1100">
                  <a:latin typeface="+mj-ea"/>
                  <a:ea typeface="+mj-ea"/>
                </a:rPr>
                <a:t>　当該年度の４月１日現在において雇用される南アルプス市消防団員１人につき１万円を支給（上限</a:t>
              </a:r>
              <a:r>
                <a:rPr lang="en-US" altLang="ja-JP" sz="1100">
                  <a:latin typeface="+mj-ea"/>
                  <a:ea typeface="+mj-ea"/>
                </a:rPr>
                <a:t>10</a:t>
              </a:r>
              <a:r>
                <a:rPr lang="ja-JP" altLang="en-US" sz="1100">
                  <a:latin typeface="+mj-ea"/>
                  <a:ea typeface="+mj-ea"/>
                </a:rPr>
                <a:t>万</a:t>
              </a:r>
              <a:endParaRPr lang="en-US" altLang="ja-JP" sz="1100">
                <a:latin typeface="+mj-ea"/>
                <a:ea typeface="+mj-ea"/>
              </a:endParaRPr>
            </a:p>
            <a:p>
              <a:r>
                <a:rPr lang="ja-JP" altLang="en-US" sz="1100">
                  <a:latin typeface="+mj-ea"/>
                  <a:ea typeface="+mj-ea"/>
                </a:rPr>
                <a:t>　円）</a:t>
              </a:r>
            </a:p>
            <a:p>
              <a:endParaRPr lang="ja-JP" altLang="en-US" sz="800">
                <a:latin typeface="+mn-ea"/>
              </a:endParaRPr>
            </a:p>
            <a:p>
              <a:r>
                <a:rPr lang="ja-JP" altLang="en-US" sz="1100" u="sng">
                  <a:latin typeface="+mj-ea"/>
                  <a:ea typeface="+mj-ea"/>
                </a:rPr>
                <a:t>２．対象となる法人・個人事業主</a:t>
              </a:r>
            </a:p>
            <a:p>
              <a:r>
                <a:rPr lang="ja-JP" altLang="en-US" sz="1100">
                  <a:latin typeface="+mj-ea"/>
                  <a:ea typeface="+mj-ea"/>
                </a:rPr>
                <a:t>　（１）南アルプス市消防団協力事業所表示制度による認定を受けた事業所等であること</a:t>
              </a:r>
            </a:p>
            <a:p>
              <a:r>
                <a:rPr lang="ja-JP" altLang="en-US" sz="1100">
                  <a:latin typeface="+mj-ea"/>
                  <a:ea typeface="+mj-ea"/>
                </a:rPr>
                <a:t>　（２）南アルプス市消防団員である労働者を１人以上雇用していること</a:t>
              </a:r>
            </a:p>
            <a:p>
              <a:r>
                <a:rPr lang="ja-JP" altLang="en-US" sz="1100">
                  <a:latin typeface="+mj-ea"/>
                  <a:ea typeface="+mj-ea"/>
                </a:rPr>
                <a:t>　（３）市税等を滞納していないこと</a:t>
              </a:r>
            </a:p>
          </p:txBody>
        </p:sp>
        <p:sp>
          <p:nvSpPr>
            <p:cNvPr id="13" name="テキスト ボックス 12">
              <a:extLst>
                <a:ext uri="{FF2B5EF4-FFF2-40B4-BE49-F238E27FC236}">
                  <a16:creationId xmlns:a16="http://schemas.microsoft.com/office/drawing/2014/main" id="{79CCC00B-886C-6641-EFCC-0BD5F91B5FCA}"/>
                </a:ext>
              </a:extLst>
            </p:cNvPr>
            <p:cNvSpPr txBox="1"/>
            <p:nvPr/>
          </p:nvSpPr>
          <p:spPr>
            <a:xfrm>
              <a:off x="186736" y="5321458"/>
              <a:ext cx="1790396" cy="321250"/>
            </a:xfrm>
            <a:prstGeom prst="rect">
              <a:avLst/>
            </a:prstGeom>
            <a:solidFill>
              <a:schemeClr val="accent2">
                <a:lumMod val="40000"/>
                <a:lumOff val="60000"/>
              </a:schemeClr>
            </a:solidFill>
            <a:ln w="12700">
              <a:solidFill>
                <a:schemeClr val="accent2"/>
              </a:solidFill>
            </a:ln>
          </p:spPr>
          <p:txBody>
            <a:bodyPr wrap="square" lIns="91428" tIns="45714" rIns="91428" bIns="45714" rtlCol="0">
              <a:spAutoFit/>
            </a:bodyPr>
            <a:lstStyle/>
            <a:p>
              <a:pPr algn="ctr"/>
              <a:r>
                <a:rPr lang="en-US" altLang="ja-JP" sz="1200" b="1">
                  <a:latin typeface="+mj-ea"/>
                  <a:ea typeface="+mj-ea"/>
                </a:rPr>
                <a:t>【</a:t>
              </a:r>
              <a:r>
                <a:rPr lang="ja-JP" altLang="en-US" sz="1200" b="1">
                  <a:latin typeface="+mj-ea"/>
                  <a:ea typeface="+mj-ea"/>
                </a:rPr>
                <a:t>山梨県・南アルプス市</a:t>
              </a:r>
              <a:r>
                <a:rPr lang="en-US" altLang="ja-JP" sz="1200" b="1">
                  <a:latin typeface="+mj-ea"/>
                  <a:ea typeface="+mj-ea"/>
                </a:rPr>
                <a:t>】</a:t>
              </a:r>
              <a:endParaRPr lang="ja-JP" altLang="en-US" sz="1200" b="1">
                <a:latin typeface="+mj-ea"/>
                <a:ea typeface="+mj-ea"/>
              </a:endParaRPr>
            </a:p>
          </p:txBody>
        </p:sp>
      </p:grpSp>
      <p:grpSp>
        <p:nvGrpSpPr>
          <p:cNvPr id="18" name="グループ化 17">
            <a:extLst>
              <a:ext uri="{FF2B5EF4-FFF2-40B4-BE49-F238E27FC236}">
                <a16:creationId xmlns:a16="http://schemas.microsoft.com/office/drawing/2014/main" id="{882C904F-8F51-0028-43B4-DCEDA664C0C9}"/>
              </a:ext>
            </a:extLst>
          </p:cNvPr>
          <p:cNvGrpSpPr/>
          <p:nvPr/>
        </p:nvGrpSpPr>
        <p:grpSpPr>
          <a:xfrm>
            <a:off x="195158" y="4534140"/>
            <a:ext cx="6460463" cy="1782132"/>
            <a:chOff x="186737" y="5321458"/>
            <a:chExt cx="6460463" cy="1782132"/>
          </a:xfrm>
        </p:grpSpPr>
        <p:sp>
          <p:nvSpPr>
            <p:cNvPr id="19" name="テキスト ボックス 18">
              <a:extLst>
                <a:ext uri="{FF2B5EF4-FFF2-40B4-BE49-F238E27FC236}">
                  <a16:creationId xmlns:a16="http://schemas.microsoft.com/office/drawing/2014/main" id="{5C233953-7003-579C-FBBD-C85CDDDADED0}"/>
                </a:ext>
              </a:extLst>
            </p:cNvPr>
            <p:cNvSpPr txBox="1"/>
            <p:nvPr/>
          </p:nvSpPr>
          <p:spPr>
            <a:xfrm>
              <a:off x="270957" y="5475339"/>
              <a:ext cx="6376243" cy="1628251"/>
            </a:xfrm>
            <a:prstGeom prst="rect">
              <a:avLst/>
            </a:prstGeom>
            <a:solidFill>
              <a:schemeClr val="accent2">
                <a:lumMod val="20000"/>
                <a:lumOff val="80000"/>
              </a:schemeClr>
            </a:solidFill>
            <a:ln w="12700">
              <a:solidFill>
                <a:schemeClr val="accent2"/>
              </a:solidFill>
            </a:ln>
          </p:spPr>
          <p:txBody>
            <a:bodyPr wrap="square" lIns="91428" tIns="45714" rIns="91428" bIns="45714" rtlCol="0">
              <a:noAutofit/>
            </a:bodyPr>
            <a:lstStyle/>
            <a:p>
              <a:endParaRPr lang="en-US" altLang="ja-JP" sz="1100" b="1" u="sng">
                <a:latin typeface="+mn-ea"/>
              </a:endParaRPr>
            </a:p>
            <a:p>
              <a:r>
                <a:rPr lang="ja-JP" altLang="en-US" sz="1100" u="sng">
                  <a:latin typeface="+mj-ea"/>
                  <a:ea typeface="+mj-ea"/>
                </a:rPr>
                <a:t>１．制度内容</a:t>
              </a:r>
              <a:r>
                <a:rPr lang="ja-JP" altLang="en-US" sz="1100">
                  <a:latin typeface="+mj-ea"/>
                  <a:ea typeface="+mj-ea"/>
                </a:rPr>
                <a:t>　（令和６年</a:t>
              </a:r>
              <a:r>
                <a:rPr lang="en-US" altLang="ja-JP" sz="1100">
                  <a:latin typeface="+mj-ea"/>
                  <a:ea typeface="+mj-ea"/>
                </a:rPr>
                <a:t>4</a:t>
              </a:r>
              <a:r>
                <a:rPr lang="ja-JP" altLang="en-US" sz="1100">
                  <a:latin typeface="+mj-ea"/>
                  <a:ea typeface="+mj-ea"/>
                </a:rPr>
                <a:t>月創設）</a:t>
              </a:r>
              <a:endParaRPr lang="en-US" altLang="ja-JP" sz="1100">
                <a:latin typeface="+mj-ea"/>
                <a:ea typeface="+mj-ea"/>
              </a:endParaRPr>
            </a:p>
            <a:p>
              <a:r>
                <a:rPr lang="ja-JP" altLang="en-US" sz="1100">
                  <a:latin typeface="+mj-ea"/>
                  <a:ea typeface="+mj-ea"/>
                </a:rPr>
                <a:t>　市ホームページのバナー広告を２ヶ月間無料で掲載</a:t>
              </a:r>
              <a:endParaRPr lang="en-US" altLang="ja-JP" sz="1100">
                <a:latin typeface="+mj-ea"/>
                <a:ea typeface="+mj-ea"/>
              </a:endParaRPr>
            </a:p>
            <a:p>
              <a:endParaRPr lang="en-US" altLang="ja-JP" sz="800">
                <a:latin typeface="+mn-ea"/>
              </a:endParaRPr>
            </a:p>
            <a:p>
              <a:r>
                <a:rPr lang="ja-JP" altLang="en-US" sz="1100" u="sng">
                  <a:latin typeface="+mj-ea"/>
                  <a:ea typeface="+mj-ea"/>
                </a:rPr>
                <a:t>２．対象となる法人・個人事業主</a:t>
              </a:r>
              <a:endParaRPr lang="en-US" altLang="ja-JP" sz="1100" u="sng">
                <a:latin typeface="+mj-ea"/>
                <a:ea typeface="+mj-ea"/>
              </a:endParaRPr>
            </a:p>
            <a:p>
              <a:r>
                <a:rPr lang="ja-JP" altLang="en-US" sz="1100">
                  <a:latin typeface="+mj-ea"/>
                  <a:ea typeface="+mj-ea"/>
                </a:rPr>
                <a:t>　松本市消防団の団員である正社員が１名以上いる、かつ以下のいずれかに該当する場合</a:t>
              </a:r>
            </a:p>
            <a:p>
              <a:r>
                <a:rPr lang="ja-JP" altLang="en-US" sz="1100">
                  <a:latin typeface="+mj-ea"/>
                  <a:ea typeface="+mj-ea"/>
                </a:rPr>
                <a:t>　（１）正社員である消防団員が、従業員の３％または３名以上いる。</a:t>
              </a:r>
              <a:endParaRPr lang="en-US" altLang="ja-JP" sz="1100">
                <a:latin typeface="+mj-ea"/>
                <a:ea typeface="+mj-ea"/>
              </a:endParaRPr>
            </a:p>
            <a:p>
              <a:r>
                <a:rPr lang="ja-JP" altLang="en-US" sz="1100">
                  <a:latin typeface="+mj-ea"/>
                  <a:ea typeface="+mj-ea"/>
                </a:rPr>
                <a:t>　（２）災害時に資機材を無償で消防団へ提供する。</a:t>
              </a:r>
            </a:p>
            <a:p>
              <a:r>
                <a:rPr lang="ja-JP" altLang="en-US" sz="1100">
                  <a:latin typeface="+mj-ea"/>
                  <a:ea typeface="+mj-ea"/>
                </a:rPr>
                <a:t>　（３）その他消防団活動に協力することにより、地域の消防防災体制の充実強化に寄与している。</a:t>
              </a:r>
            </a:p>
            <a:p>
              <a:endParaRPr lang="ja-JP" altLang="en-US" sz="1100">
                <a:latin typeface="+mn-ea"/>
              </a:endParaRPr>
            </a:p>
          </p:txBody>
        </p:sp>
        <p:sp>
          <p:nvSpPr>
            <p:cNvPr id="20" name="テキスト ボックス 19">
              <a:extLst>
                <a:ext uri="{FF2B5EF4-FFF2-40B4-BE49-F238E27FC236}">
                  <a16:creationId xmlns:a16="http://schemas.microsoft.com/office/drawing/2014/main" id="{9CB87AD7-7F0B-301D-C3EA-1642D92C1E62}"/>
                </a:ext>
              </a:extLst>
            </p:cNvPr>
            <p:cNvSpPr txBox="1"/>
            <p:nvPr/>
          </p:nvSpPr>
          <p:spPr>
            <a:xfrm>
              <a:off x="186737" y="5321458"/>
              <a:ext cx="1372384" cy="276987"/>
            </a:xfrm>
            <a:prstGeom prst="rect">
              <a:avLst/>
            </a:prstGeom>
            <a:solidFill>
              <a:schemeClr val="accent2">
                <a:lumMod val="40000"/>
                <a:lumOff val="60000"/>
              </a:schemeClr>
            </a:solidFill>
            <a:ln w="12700">
              <a:solidFill>
                <a:schemeClr val="accent2"/>
              </a:solidFill>
            </a:ln>
          </p:spPr>
          <p:txBody>
            <a:bodyPr wrap="square" lIns="91428" tIns="45714" rIns="91428" bIns="45714" rtlCol="0">
              <a:spAutoFit/>
            </a:bodyPr>
            <a:lstStyle/>
            <a:p>
              <a:pPr algn="ctr"/>
              <a:r>
                <a:rPr lang="en-US" altLang="ja-JP" sz="1200" b="1">
                  <a:latin typeface="+mj-ea"/>
                  <a:ea typeface="+mj-ea"/>
                </a:rPr>
                <a:t>【</a:t>
              </a:r>
              <a:r>
                <a:rPr lang="ja-JP" altLang="en-US" sz="1200" b="1">
                  <a:latin typeface="+mj-ea"/>
                  <a:ea typeface="+mj-ea"/>
                </a:rPr>
                <a:t>長野県・松本市</a:t>
              </a:r>
              <a:r>
                <a:rPr lang="en-US" altLang="ja-JP" sz="1200" b="1">
                  <a:latin typeface="+mj-ea"/>
                  <a:ea typeface="+mj-ea"/>
                </a:rPr>
                <a:t>】</a:t>
              </a:r>
              <a:endParaRPr lang="ja-JP" altLang="en-US" sz="1200" b="1">
                <a:latin typeface="+mj-ea"/>
                <a:ea typeface="+mj-ea"/>
              </a:endParaRPr>
            </a:p>
          </p:txBody>
        </p:sp>
      </p:grpSp>
    </p:spTree>
    <p:extLst>
      <p:ext uri="{BB962C8B-B14F-4D97-AF65-F5344CB8AC3E}">
        <p14:creationId xmlns:p14="http://schemas.microsoft.com/office/powerpoint/2010/main" val="42523158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D51069-5CA6-B402-B6C4-3C56A67B9E66}"/>
            </a:ext>
          </a:extLst>
        </p:cNvPr>
        <p:cNvGrpSpPr/>
        <p:nvPr/>
      </p:nvGrpSpPr>
      <p:grpSpPr>
        <a:xfrm>
          <a:off x="0" y="0"/>
          <a:ext cx="0" cy="0"/>
          <a:chOff x="0" y="0"/>
          <a:chExt cx="0" cy="0"/>
        </a:xfrm>
      </p:grpSpPr>
      <p:sp>
        <p:nvSpPr>
          <p:cNvPr id="20" name="テキスト ボックス 19">
            <a:extLst>
              <a:ext uri="{FF2B5EF4-FFF2-40B4-BE49-F238E27FC236}">
                <a16:creationId xmlns:a16="http://schemas.microsoft.com/office/drawing/2014/main" id="{3EA9E46C-57A4-C665-CB38-CD32264FB328}"/>
              </a:ext>
            </a:extLst>
          </p:cNvPr>
          <p:cNvSpPr txBox="1"/>
          <p:nvPr/>
        </p:nvSpPr>
        <p:spPr>
          <a:xfrm>
            <a:off x="137964" y="109797"/>
            <a:ext cx="1401276" cy="338554"/>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kumimoji="1" lang="ja-JP" altLang="en-US" sz="1600">
                <a:latin typeface="+mj-ea"/>
                <a:ea typeface="+mj-ea"/>
              </a:rPr>
              <a:t>３．物品貸与</a:t>
            </a:r>
          </a:p>
        </p:txBody>
      </p:sp>
      <p:grpSp>
        <p:nvGrpSpPr>
          <p:cNvPr id="4" name="グループ化 3">
            <a:extLst>
              <a:ext uri="{FF2B5EF4-FFF2-40B4-BE49-F238E27FC236}">
                <a16:creationId xmlns:a16="http://schemas.microsoft.com/office/drawing/2014/main" id="{9B4E9A90-DF36-B6D0-9765-55C4B2E2C013}"/>
              </a:ext>
            </a:extLst>
          </p:cNvPr>
          <p:cNvGrpSpPr/>
          <p:nvPr/>
        </p:nvGrpSpPr>
        <p:grpSpPr>
          <a:xfrm>
            <a:off x="137964" y="2997294"/>
            <a:ext cx="6460464" cy="2102228"/>
            <a:chOff x="186736" y="2541960"/>
            <a:chExt cx="6460464" cy="2102228"/>
          </a:xfrm>
        </p:grpSpPr>
        <p:sp>
          <p:nvSpPr>
            <p:cNvPr id="24" name="テキスト ボックス 23">
              <a:extLst>
                <a:ext uri="{FF2B5EF4-FFF2-40B4-BE49-F238E27FC236}">
                  <a16:creationId xmlns:a16="http://schemas.microsoft.com/office/drawing/2014/main" id="{D400FC44-ED9F-9C14-BB96-07AA7F3F9782}"/>
                </a:ext>
              </a:extLst>
            </p:cNvPr>
            <p:cNvSpPr txBox="1"/>
            <p:nvPr/>
          </p:nvSpPr>
          <p:spPr>
            <a:xfrm>
              <a:off x="270957" y="2694608"/>
              <a:ext cx="6376243" cy="1949580"/>
            </a:xfrm>
            <a:prstGeom prst="rect">
              <a:avLst/>
            </a:prstGeom>
            <a:solidFill>
              <a:schemeClr val="accent5">
                <a:lumMod val="20000"/>
                <a:lumOff val="80000"/>
              </a:schemeClr>
            </a:solidFill>
            <a:ln w="12700">
              <a:solidFill>
                <a:schemeClr val="accent5"/>
              </a:solidFill>
            </a:ln>
          </p:spPr>
          <p:txBody>
            <a:bodyPr wrap="square" lIns="91428" tIns="45714" rIns="91428" bIns="45714" rtlCol="0">
              <a:noAutofit/>
            </a:bodyPr>
            <a:lstStyle/>
            <a:p>
              <a:endParaRPr lang="en-US" altLang="ja-JP" sz="1100" u="sng">
                <a:latin typeface="+mn-ea"/>
              </a:endParaRPr>
            </a:p>
            <a:p>
              <a:r>
                <a:rPr lang="ja-JP" altLang="en-US" sz="1100" u="sng">
                  <a:latin typeface="+mj-ea"/>
                  <a:ea typeface="+mj-ea"/>
                </a:rPr>
                <a:t>１．制度内容　</a:t>
              </a:r>
              <a:r>
                <a:rPr lang="ja-JP" altLang="en-US" sz="1100">
                  <a:latin typeface="+mj-ea"/>
                  <a:ea typeface="+mj-ea"/>
                </a:rPr>
                <a:t>（平成</a:t>
              </a:r>
              <a:r>
                <a:rPr lang="en-US" altLang="ja-JP" sz="1100">
                  <a:latin typeface="+mj-ea"/>
                  <a:ea typeface="+mj-ea"/>
                </a:rPr>
                <a:t>31</a:t>
              </a:r>
              <a:r>
                <a:rPr lang="ja-JP" altLang="en-US" sz="1100">
                  <a:latin typeface="+mj-ea"/>
                  <a:ea typeface="+mj-ea"/>
                </a:rPr>
                <a:t>年４月創設）</a:t>
              </a:r>
              <a:endParaRPr lang="en-US" altLang="ja-JP" sz="1100">
                <a:latin typeface="+mj-ea"/>
                <a:ea typeface="+mj-ea"/>
              </a:endParaRPr>
            </a:p>
            <a:p>
              <a:r>
                <a:rPr lang="ja-JP" altLang="en-US" sz="1100">
                  <a:latin typeface="+mj-ea"/>
                  <a:ea typeface="+mj-ea"/>
                </a:rPr>
                <a:t>　消火器の無償配布（全事業所対象）</a:t>
              </a:r>
              <a:endParaRPr lang="en-US" altLang="ja-JP" sz="1100">
                <a:latin typeface="+mj-ea"/>
                <a:ea typeface="+mj-ea"/>
              </a:endParaRPr>
            </a:p>
            <a:p>
              <a:endParaRPr lang="en-US" altLang="ja-JP" sz="800">
                <a:latin typeface="+mn-ea"/>
              </a:endParaRPr>
            </a:p>
            <a:p>
              <a:r>
                <a:rPr lang="ja-JP" altLang="en-US" sz="1100" u="sng">
                  <a:latin typeface="+mj-ea"/>
                  <a:ea typeface="+mj-ea"/>
                </a:rPr>
                <a:t>２．対象となる法人・個人事業主</a:t>
              </a:r>
              <a:endParaRPr lang="ja-JP" altLang="en-US" sz="1100">
                <a:latin typeface="+mj-ea"/>
                <a:ea typeface="+mj-ea"/>
              </a:endParaRPr>
            </a:p>
            <a:p>
              <a:r>
                <a:rPr lang="ja-JP" altLang="en-US" sz="1100">
                  <a:latin typeface="+mj-ea"/>
                  <a:ea typeface="+mj-ea"/>
                </a:rPr>
                <a:t>　いずれかに該当する場合</a:t>
              </a:r>
              <a:endParaRPr lang="en-US" altLang="ja-JP" sz="1100">
                <a:latin typeface="+mj-ea"/>
                <a:ea typeface="+mj-ea"/>
              </a:endParaRPr>
            </a:p>
            <a:p>
              <a:r>
                <a:rPr lang="ja-JP" altLang="en-US" sz="1100">
                  <a:latin typeface="+mj-ea"/>
                  <a:ea typeface="+mj-ea"/>
                </a:rPr>
                <a:t>  （１）従業員が消防団員として、入団している事業所等</a:t>
              </a:r>
            </a:p>
            <a:p>
              <a:r>
                <a:rPr lang="ja-JP" altLang="en-US" sz="1100">
                  <a:latin typeface="+mj-ea"/>
                  <a:ea typeface="+mj-ea"/>
                </a:rPr>
                <a:t>　（２）従業員の消防団活動について積極的に配慮している事業所等</a:t>
              </a:r>
            </a:p>
            <a:p>
              <a:r>
                <a:rPr lang="ja-JP" altLang="en-US" sz="1100">
                  <a:latin typeface="+mj-ea"/>
                  <a:ea typeface="+mj-ea"/>
                </a:rPr>
                <a:t>　（３）その他消防団活動に協力することにより、地域の消防防災体制の充実強化に寄与しているなど、市</a:t>
              </a:r>
              <a:endParaRPr lang="en-US" altLang="ja-JP" sz="1100">
                <a:latin typeface="+mj-ea"/>
                <a:ea typeface="+mj-ea"/>
              </a:endParaRPr>
            </a:p>
            <a:p>
              <a:r>
                <a:rPr lang="ja-JP" altLang="en-US" sz="1100">
                  <a:latin typeface="+mj-ea"/>
                  <a:ea typeface="+mj-ea"/>
                </a:rPr>
                <a:t>　　　 長等が特に優良と認める事業所等</a:t>
              </a:r>
            </a:p>
            <a:p>
              <a:r>
                <a:rPr lang="ja-JP" altLang="en-US" sz="1100">
                  <a:latin typeface="+mj-ea"/>
                  <a:ea typeface="+mj-ea"/>
                </a:rPr>
                <a:t>　（４）消防関係法令上の違反がない事業所</a:t>
              </a:r>
            </a:p>
          </p:txBody>
        </p:sp>
        <p:sp>
          <p:nvSpPr>
            <p:cNvPr id="21" name="テキスト ボックス 20">
              <a:extLst>
                <a:ext uri="{FF2B5EF4-FFF2-40B4-BE49-F238E27FC236}">
                  <a16:creationId xmlns:a16="http://schemas.microsoft.com/office/drawing/2014/main" id="{F3D75E64-15DF-93E6-37EA-5D95D6BA9092}"/>
                </a:ext>
              </a:extLst>
            </p:cNvPr>
            <p:cNvSpPr txBox="1"/>
            <p:nvPr/>
          </p:nvSpPr>
          <p:spPr>
            <a:xfrm>
              <a:off x="186736" y="2541960"/>
              <a:ext cx="1417074" cy="276987"/>
            </a:xfrm>
            <a:prstGeom prst="rect">
              <a:avLst/>
            </a:prstGeom>
            <a:solidFill>
              <a:schemeClr val="accent5">
                <a:lumMod val="40000"/>
                <a:lumOff val="60000"/>
              </a:schemeClr>
            </a:solidFill>
            <a:ln w="12700">
              <a:solidFill>
                <a:schemeClr val="accent5"/>
              </a:solidFill>
            </a:ln>
          </p:spPr>
          <p:txBody>
            <a:bodyPr wrap="square" lIns="91428" tIns="45714" rIns="91428" bIns="45714" rtlCol="0">
              <a:spAutoFit/>
            </a:bodyPr>
            <a:lstStyle/>
            <a:p>
              <a:pPr algn="ctr"/>
              <a:r>
                <a:rPr lang="en-US" altLang="ja-JP" sz="1200" b="1">
                  <a:latin typeface="+mj-ea"/>
                  <a:ea typeface="+mj-ea"/>
                </a:rPr>
                <a:t>【</a:t>
              </a:r>
              <a:r>
                <a:rPr lang="ja-JP" altLang="en-US" sz="1200" b="1">
                  <a:latin typeface="+mj-ea"/>
                  <a:ea typeface="+mj-ea"/>
                </a:rPr>
                <a:t>山形県・金山町</a:t>
              </a:r>
              <a:r>
                <a:rPr lang="en-US" altLang="ja-JP" sz="1200" b="1">
                  <a:latin typeface="+mj-ea"/>
                  <a:ea typeface="+mj-ea"/>
                </a:rPr>
                <a:t>】</a:t>
              </a:r>
              <a:endParaRPr lang="ja-JP" altLang="en-US" sz="1200" b="1">
                <a:latin typeface="+mj-ea"/>
                <a:ea typeface="+mj-ea"/>
              </a:endParaRPr>
            </a:p>
          </p:txBody>
        </p:sp>
      </p:grpSp>
      <p:grpSp>
        <p:nvGrpSpPr>
          <p:cNvPr id="3" name="グループ化 2">
            <a:extLst>
              <a:ext uri="{FF2B5EF4-FFF2-40B4-BE49-F238E27FC236}">
                <a16:creationId xmlns:a16="http://schemas.microsoft.com/office/drawing/2014/main" id="{6C8C92F0-BE18-4819-DC4A-B834B4D8566C}"/>
              </a:ext>
            </a:extLst>
          </p:cNvPr>
          <p:cNvGrpSpPr/>
          <p:nvPr/>
        </p:nvGrpSpPr>
        <p:grpSpPr>
          <a:xfrm>
            <a:off x="137964" y="5252170"/>
            <a:ext cx="6460464" cy="1962632"/>
            <a:chOff x="186736" y="4702862"/>
            <a:chExt cx="6460464" cy="1962632"/>
          </a:xfrm>
        </p:grpSpPr>
        <p:sp>
          <p:nvSpPr>
            <p:cNvPr id="28" name="テキスト ボックス 27">
              <a:extLst>
                <a:ext uri="{FF2B5EF4-FFF2-40B4-BE49-F238E27FC236}">
                  <a16:creationId xmlns:a16="http://schemas.microsoft.com/office/drawing/2014/main" id="{45E1CD45-B688-8D5E-476C-71215A96A5F6}"/>
                </a:ext>
              </a:extLst>
            </p:cNvPr>
            <p:cNvSpPr txBox="1"/>
            <p:nvPr/>
          </p:nvSpPr>
          <p:spPr>
            <a:xfrm>
              <a:off x="270957" y="4847502"/>
              <a:ext cx="6376243" cy="1817992"/>
            </a:xfrm>
            <a:prstGeom prst="rect">
              <a:avLst/>
            </a:prstGeom>
            <a:solidFill>
              <a:schemeClr val="accent5">
                <a:lumMod val="20000"/>
                <a:lumOff val="80000"/>
              </a:schemeClr>
            </a:solidFill>
            <a:ln w="12700">
              <a:solidFill>
                <a:schemeClr val="accent5"/>
              </a:solidFill>
            </a:ln>
          </p:spPr>
          <p:txBody>
            <a:bodyPr wrap="square" lIns="91428" tIns="45714" rIns="91428" bIns="45714" rtlCol="0">
              <a:noAutofit/>
            </a:bodyPr>
            <a:lstStyle/>
            <a:p>
              <a:endParaRPr lang="en-US" altLang="ja-JP" sz="1100" u="sng">
                <a:latin typeface="+mn-ea"/>
              </a:endParaRPr>
            </a:p>
            <a:p>
              <a:r>
                <a:rPr lang="ja-JP" altLang="en-US" sz="1100" u="sng">
                  <a:latin typeface="+mj-ea"/>
                  <a:ea typeface="+mj-ea"/>
                </a:rPr>
                <a:t>１．制度内容</a:t>
              </a:r>
              <a:r>
                <a:rPr lang="ja-JP" altLang="en-US" sz="1100">
                  <a:latin typeface="+mj-ea"/>
                  <a:ea typeface="+mj-ea"/>
                </a:rPr>
                <a:t>　（平成</a:t>
              </a:r>
              <a:r>
                <a:rPr lang="en-US" altLang="ja-JP" sz="1100">
                  <a:latin typeface="+mj-ea"/>
                  <a:ea typeface="+mj-ea"/>
                </a:rPr>
                <a:t>28</a:t>
              </a:r>
              <a:r>
                <a:rPr lang="ja-JP" altLang="en-US" sz="1100">
                  <a:latin typeface="+mj-ea"/>
                  <a:ea typeface="+mj-ea"/>
                </a:rPr>
                <a:t>年</a:t>
              </a:r>
              <a:r>
                <a:rPr lang="en-US" altLang="ja-JP" sz="1100">
                  <a:latin typeface="+mj-ea"/>
                  <a:ea typeface="+mj-ea"/>
                </a:rPr>
                <a:t>10</a:t>
              </a:r>
              <a:r>
                <a:rPr lang="ja-JP" altLang="en-US" sz="1100">
                  <a:latin typeface="+mj-ea"/>
                  <a:ea typeface="+mj-ea"/>
                </a:rPr>
                <a:t>月創設）</a:t>
              </a:r>
              <a:endParaRPr lang="en-US" altLang="ja-JP" sz="1100">
                <a:latin typeface="+mj-ea"/>
                <a:ea typeface="+mj-ea"/>
              </a:endParaRPr>
            </a:p>
            <a:p>
              <a:r>
                <a:rPr lang="ja-JP" altLang="en-US" sz="1100">
                  <a:latin typeface="+mj-ea"/>
                  <a:ea typeface="+mj-ea"/>
                </a:rPr>
                <a:t>　防災行政無線戸別受信機の無償貸付</a:t>
              </a:r>
              <a:endParaRPr lang="en-US" altLang="ja-JP" sz="1100">
                <a:latin typeface="+mj-ea"/>
                <a:ea typeface="+mj-ea"/>
              </a:endParaRPr>
            </a:p>
            <a:p>
              <a:r>
                <a:rPr lang="ja-JP" altLang="en-US" sz="1100">
                  <a:latin typeface="+mn-ea"/>
                </a:rPr>
                <a:t>　</a:t>
              </a:r>
              <a:endParaRPr lang="en-US" altLang="ja-JP" sz="1100" u="sng">
                <a:latin typeface="+mn-ea"/>
              </a:endParaRPr>
            </a:p>
            <a:p>
              <a:r>
                <a:rPr lang="ja-JP" altLang="en-US" sz="1100" u="sng">
                  <a:latin typeface="+mj-ea"/>
                  <a:ea typeface="+mj-ea"/>
                </a:rPr>
                <a:t>２．対象となる法人・個人事業主</a:t>
              </a:r>
              <a:endParaRPr lang="ja-JP" altLang="en-US" sz="1100">
                <a:latin typeface="+mj-ea"/>
                <a:ea typeface="+mj-ea"/>
              </a:endParaRPr>
            </a:p>
            <a:p>
              <a:r>
                <a:rPr lang="ja-JP" altLang="en-US" sz="1100">
                  <a:latin typeface="+mj-ea"/>
                  <a:ea typeface="+mj-ea"/>
                </a:rPr>
                <a:t>　いずれかに該当する場合</a:t>
              </a:r>
              <a:endParaRPr lang="en-US" altLang="ja-JP" sz="1100">
                <a:latin typeface="+mj-ea"/>
                <a:ea typeface="+mj-ea"/>
              </a:endParaRPr>
            </a:p>
            <a:p>
              <a:r>
                <a:rPr lang="ja-JP" altLang="en-US" sz="1100">
                  <a:latin typeface="+mj-ea"/>
                  <a:ea typeface="+mj-ea"/>
                </a:rPr>
                <a:t>　（１）従業員が身延町消防団員として、</a:t>
              </a:r>
              <a:r>
                <a:rPr lang="en-US" altLang="ja-JP" sz="1100">
                  <a:latin typeface="+mj-ea"/>
                  <a:ea typeface="+mj-ea"/>
                </a:rPr>
                <a:t>1</a:t>
              </a:r>
              <a:r>
                <a:rPr lang="ja-JP" altLang="en-US" sz="1100">
                  <a:latin typeface="+mj-ea"/>
                  <a:ea typeface="+mj-ea"/>
                </a:rPr>
                <a:t>名以上入団しており、かつ、当該従業員の消防団活動に積極的</a:t>
              </a:r>
              <a:endParaRPr lang="en-US" altLang="ja-JP" sz="1100">
                <a:latin typeface="+mj-ea"/>
                <a:ea typeface="+mj-ea"/>
              </a:endParaRPr>
            </a:p>
            <a:p>
              <a:r>
                <a:rPr lang="ja-JP" altLang="en-US" sz="1100">
                  <a:latin typeface="+mj-ea"/>
                  <a:ea typeface="+mj-ea"/>
                </a:rPr>
                <a:t>　　　 に配慮している。</a:t>
              </a:r>
              <a:endParaRPr lang="en-US" altLang="ja-JP" sz="1100">
                <a:latin typeface="+mj-ea"/>
                <a:ea typeface="+mj-ea"/>
              </a:endParaRPr>
            </a:p>
            <a:p>
              <a:r>
                <a:rPr lang="ja-JP" altLang="en-US" sz="1100">
                  <a:latin typeface="+mj-ea"/>
                  <a:ea typeface="+mj-ea"/>
                </a:rPr>
                <a:t>　（２）災害時等に事業所の資機材等を消防団に提供するなどの協力をしている。</a:t>
              </a:r>
              <a:endParaRPr lang="en-US" altLang="ja-JP" sz="1100">
                <a:latin typeface="+mj-ea"/>
                <a:ea typeface="+mj-ea"/>
              </a:endParaRPr>
            </a:p>
            <a:p>
              <a:r>
                <a:rPr lang="ja-JP" altLang="en-US" sz="1100">
                  <a:latin typeface="+mj-ea"/>
                  <a:ea typeface="+mj-ea"/>
                </a:rPr>
                <a:t>　（３）その他消防団活動に協力することにより、地域の消防防災体制の充実強化に寄与している。</a:t>
              </a:r>
            </a:p>
          </p:txBody>
        </p:sp>
        <p:sp>
          <p:nvSpPr>
            <p:cNvPr id="27" name="テキスト ボックス 26">
              <a:extLst>
                <a:ext uri="{FF2B5EF4-FFF2-40B4-BE49-F238E27FC236}">
                  <a16:creationId xmlns:a16="http://schemas.microsoft.com/office/drawing/2014/main" id="{E7E1FF2B-34DE-F40B-CDDF-B08FCB477F52}"/>
                </a:ext>
              </a:extLst>
            </p:cNvPr>
            <p:cNvSpPr txBox="1"/>
            <p:nvPr/>
          </p:nvSpPr>
          <p:spPr>
            <a:xfrm>
              <a:off x="186736" y="4702862"/>
              <a:ext cx="1326192" cy="282031"/>
            </a:xfrm>
            <a:prstGeom prst="rect">
              <a:avLst/>
            </a:prstGeom>
            <a:solidFill>
              <a:schemeClr val="accent5">
                <a:lumMod val="40000"/>
                <a:lumOff val="60000"/>
              </a:schemeClr>
            </a:solidFill>
            <a:ln w="12700">
              <a:solidFill>
                <a:schemeClr val="accent5"/>
              </a:solidFill>
            </a:ln>
          </p:spPr>
          <p:txBody>
            <a:bodyPr wrap="square" lIns="91428" tIns="45714" rIns="91428" bIns="45714" rtlCol="0">
              <a:spAutoFit/>
            </a:bodyPr>
            <a:lstStyle/>
            <a:p>
              <a:pPr algn="ctr"/>
              <a:r>
                <a:rPr lang="en-US" altLang="ja-JP" sz="1200" b="1">
                  <a:latin typeface="+mj-ea"/>
                  <a:ea typeface="+mj-ea"/>
                </a:rPr>
                <a:t>【</a:t>
              </a:r>
              <a:r>
                <a:rPr lang="ja-JP" altLang="en-US" sz="1200" b="1">
                  <a:latin typeface="+mj-ea"/>
                  <a:ea typeface="+mj-ea"/>
                </a:rPr>
                <a:t>山梨県・身延町</a:t>
              </a:r>
              <a:r>
                <a:rPr lang="en-US" altLang="ja-JP" sz="1200" b="1">
                  <a:latin typeface="+mj-ea"/>
                  <a:ea typeface="+mj-ea"/>
                </a:rPr>
                <a:t>】</a:t>
              </a:r>
              <a:endParaRPr lang="ja-JP" altLang="en-US" sz="1200" b="1">
                <a:latin typeface="+mj-ea"/>
                <a:ea typeface="+mj-ea"/>
              </a:endParaRPr>
            </a:p>
          </p:txBody>
        </p:sp>
      </p:grpSp>
      <p:grpSp>
        <p:nvGrpSpPr>
          <p:cNvPr id="8" name="グループ化 7">
            <a:extLst>
              <a:ext uri="{FF2B5EF4-FFF2-40B4-BE49-F238E27FC236}">
                <a16:creationId xmlns:a16="http://schemas.microsoft.com/office/drawing/2014/main" id="{51E14624-E266-4420-8694-9C5E6B3C15E1}"/>
              </a:ext>
            </a:extLst>
          </p:cNvPr>
          <p:cNvGrpSpPr/>
          <p:nvPr/>
        </p:nvGrpSpPr>
        <p:grpSpPr>
          <a:xfrm>
            <a:off x="137965" y="592991"/>
            <a:ext cx="6460463" cy="2274154"/>
            <a:chOff x="186737" y="6821736"/>
            <a:chExt cx="6460463" cy="2274154"/>
          </a:xfrm>
        </p:grpSpPr>
        <p:sp>
          <p:nvSpPr>
            <p:cNvPr id="9" name="テキスト ボックス 8">
              <a:extLst>
                <a:ext uri="{FF2B5EF4-FFF2-40B4-BE49-F238E27FC236}">
                  <a16:creationId xmlns:a16="http://schemas.microsoft.com/office/drawing/2014/main" id="{40EBB8CA-E5B4-4B42-BF01-A3960A2D17F4}"/>
                </a:ext>
              </a:extLst>
            </p:cNvPr>
            <p:cNvSpPr txBox="1"/>
            <p:nvPr/>
          </p:nvSpPr>
          <p:spPr>
            <a:xfrm>
              <a:off x="270957" y="6975618"/>
              <a:ext cx="6376243" cy="2120272"/>
            </a:xfrm>
            <a:prstGeom prst="rect">
              <a:avLst/>
            </a:prstGeom>
            <a:solidFill>
              <a:schemeClr val="accent5">
                <a:lumMod val="20000"/>
                <a:lumOff val="80000"/>
              </a:schemeClr>
            </a:solidFill>
            <a:ln w="12700">
              <a:solidFill>
                <a:schemeClr val="accent5"/>
              </a:solidFill>
            </a:ln>
          </p:spPr>
          <p:txBody>
            <a:bodyPr wrap="square" lIns="91428" tIns="45714" rIns="91428" bIns="45714" rtlCol="0">
              <a:noAutofit/>
            </a:bodyPr>
            <a:lstStyle/>
            <a:p>
              <a:endParaRPr lang="en-US" altLang="ja-JP" sz="1100" u="sng">
                <a:latin typeface="+mn-ea"/>
              </a:endParaRPr>
            </a:p>
            <a:p>
              <a:r>
                <a:rPr lang="ja-JP" altLang="en-US" sz="1100" u="sng">
                  <a:latin typeface="+mj-ea"/>
                  <a:ea typeface="+mj-ea"/>
                </a:rPr>
                <a:t>１．制度内容</a:t>
              </a:r>
              <a:r>
                <a:rPr lang="ja-JP" altLang="en-US" sz="1100">
                  <a:latin typeface="+mj-ea"/>
                  <a:ea typeface="+mj-ea"/>
                </a:rPr>
                <a:t>　（平成</a:t>
              </a:r>
              <a:r>
                <a:rPr lang="en-US" altLang="ja-JP" sz="1100">
                  <a:latin typeface="+mj-ea"/>
                  <a:ea typeface="+mj-ea"/>
                </a:rPr>
                <a:t>26</a:t>
              </a:r>
              <a:r>
                <a:rPr lang="ja-JP" altLang="en-US" sz="1100">
                  <a:latin typeface="+mj-ea"/>
                  <a:ea typeface="+mj-ea"/>
                </a:rPr>
                <a:t>年</a:t>
              </a:r>
              <a:r>
                <a:rPr lang="en-US" altLang="ja-JP" sz="1100">
                  <a:latin typeface="+mj-ea"/>
                  <a:ea typeface="+mj-ea"/>
                </a:rPr>
                <a:t>11</a:t>
              </a:r>
              <a:r>
                <a:rPr lang="ja-JP" altLang="en-US" sz="1100">
                  <a:latin typeface="+mj-ea"/>
                  <a:ea typeface="+mj-ea"/>
                </a:rPr>
                <a:t>月創設）</a:t>
              </a:r>
              <a:endParaRPr lang="en-US" altLang="ja-JP" sz="1100">
                <a:latin typeface="+mj-ea"/>
                <a:ea typeface="+mj-ea"/>
              </a:endParaRPr>
            </a:p>
            <a:p>
              <a:r>
                <a:rPr lang="ja-JP" altLang="en-US" sz="1100">
                  <a:latin typeface="+mj-ea"/>
                  <a:ea typeface="+mj-ea"/>
                </a:rPr>
                <a:t>　防災ラジオの無償貸与</a:t>
              </a:r>
              <a:endParaRPr lang="en-US" altLang="ja-JP" sz="1100">
                <a:latin typeface="+mj-ea"/>
                <a:ea typeface="+mj-ea"/>
              </a:endParaRPr>
            </a:p>
            <a:p>
              <a:endParaRPr lang="en-US" altLang="ja-JP" sz="800">
                <a:latin typeface="+mj-ea"/>
                <a:ea typeface="+mj-ea"/>
              </a:endParaRPr>
            </a:p>
            <a:p>
              <a:r>
                <a:rPr lang="ja-JP" altLang="en-US" sz="1100" u="sng">
                  <a:latin typeface="+mj-ea"/>
                  <a:ea typeface="+mj-ea"/>
                </a:rPr>
                <a:t>２．対象となる法人・個人事業主</a:t>
              </a:r>
              <a:endParaRPr lang="ja-JP" altLang="en-US" sz="1100">
                <a:latin typeface="+mj-ea"/>
                <a:ea typeface="+mj-ea"/>
              </a:endParaRPr>
            </a:p>
            <a:p>
              <a:r>
                <a:rPr lang="ja-JP" altLang="en-US" sz="1100">
                  <a:latin typeface="+mj-ea"/>
                  <a:ea typeface="+mj-ea"/>
                </a:rPr>
                <a:t>　いずれかに該当する場合</a:t>
              </a:r>
              <a:endParaRPr lang="en-US" altLang="ja-JP" sz="1100">
                <a:latin typeface="+mj-ea"/>
                <a:ea typeface="+mj-ea"/>
              </a:endParaRPr>
            </a:p>
            <a:p>
              <a:r>
                <a:rPr lang="ja-JP" altLang="en-US" sz="1100">
                  <a:latin typeface="+mj-ea"/>
                  <a:ea typeface="+mj-ea"/>
                </a:rPr>
                <a:t>　（１）従業員等が消防団員として、３人以上入団していること。</a:t>
              </a:r>
            </a:p>
            <a:p>
              <a:r>
                <a:rPr lang="ja-JP" altLang="en-US" sz="1100">
                  <a:latin typeface="+mj-ea"/>
                  <a:ea typeface="+mj-ea"/>
                </a:rPr>
                <a:t>　（２）従業員等の消防団活動について特段の配慮をしていること。</a:t>
              </a:r>
            </a:p>
            <a:p>
              <a:r>
                <a:rPr lang="ja-JP" altLang="en-US" sz="1100">
                  <a:latin typeface="+mj-ea"/>
                  <a:ea typeface="+mj-ea"/>
                </a:rPr>
                <a:t>　（３）災害時等に資機材等を消防団に提供するなどの協力をしていること。</a:t>
              </a:r>
            </a:p>
            <a:p>
              <a:r>
                <a:rPr lang="ja-JP" altLang="en-US" sz="1100">
                  <a:latin typeface="+mj-ea"/>
                  <a:ea typeface="+mj-ea"/>
                </a:rPr>
                <a:t>　（４）消防に係る特定の活動をし、若しくは役割を担い、又は大規模災害時に対応出来る組織を設置して</a:t>
              </a:r>
              <a:endParaRPr lang="en-US" altLang="ja-JP" sz="1100">
                <a:latin typeface="+mj-ea"/>
                <a:ea typeface="+mj-ea"/>
              </a:endParaRPr>
            </a:p>
            <a:p>
              <a:r>
                <a:rPr lang="ja-JP" altLang="en-US" sz="1100">
                  <a:latin typeface="+mj-ea"/>
                  <a:ea typeface="+mj-ea"/>
                </a:rPr>
                <a:t>　　　 いること。</a:t>
              </a:r>
            </a:p>
            <a:p>
              <a:r>
                <a:rPr lang="ja-JP" altLang="en-US" sz="1100">
                  <a:latin typeface="+mj-ea"/>
                  <a:ea typeface="+mj-ea"/>
                </a:rPr>
                <a:t>　（５）消防団活動に協力することにより、地域の消防防災体制の充実強化に特に寄与していること。</a:t>
              </a:r>
            </a:p>
          </p:txBody>
        </p:sp>
        <p:sp>
          <p:nvSpPr>
            <p:cNvPr id="10" name="テキスト ボックス 9">
              <a:extLst>
                <a:ext uri="{FF2B5EF4-FFF2-40B4-BE49-F238E27FC236}">
                  <a16:creationId xmlns:a16="http://schemas.microsoft.com/office/drawing/2014/main" id="{FE0F3126-9383-4A5F-BA30-C3473E946E6A}"/>
                </a:ext>
              </a:extLst>
            </p:cNvPr>
            <p:cNvSpPr txBox="1"/>
            <p:nvPr/>
          </p:nvSpPr>
          <p:spPr>
            <a:xfrm>
              <a:off x="186737" y="6821736"/>
              <a:ext cx="1401276" cy="276987"/>
            </a:xfrm>
            <a:prstGeom prst="rect">
              <a:avLst/>
            </a:prstGeom>
            <a:solidFill>
              <a:schemeClr val="accent5">
                <a:lumMod val="40000"/>
                <a:lumOff val="60000"/>
              </a:schemeClr>
            </a:solidFill>
            <a:ln w="12700">
              <a:solidFill>
                <a:schemeClr val="accent5"/>
              </a:solidFill>
            </a:ln>
          </p:spPr>
          <p:txBody>
            <a:bodyPr wrap="square" lIns="91428" tIns="45714" rIns="91428" bIns="45714" rtlCol="0">
              <a:spAutoFit/>
            </a:bodyPr>
            <a:lstStyle/>
            <a:p>
              <a:pPr algn="ctr"/>
              <a:r>
                <a:rPr lang="en-US" altLang="ja-JP" sz="1200" b="1">
                  <a:latin typeface="+mj-ea"/>
                  <a:ea typeface="+mj-ea"/>
                </a:rPr>
                <a:t>【</a:t>
              </a:r>
              <a:r>
                <a:rPr lang="ja-JP" altLang="en-US" sz="1200" b="1">
                  <a:latin typeface="+mj-ea"/>
                  <a:ea typeface="+mj-ea"/>
                </a:rPr>
                <a:t>秋田県・鹿角市</a:t>
              </a:r>
              <a:r>
                <a:rPr lang="en-US" altLang="ja-JP" sz="1200" b="1">
                  <a:latin typeface="+mj-ea"/>
                  <a:ea typeface="+mj-ea"/>
                </a:rPr>
                <a:t>】</a:t>
              </a:r>
            </a:p>
          </p:txBody>
        </p:sp>
      </p:grpSp>
      <p:grpSp>
        <p:nvGrpSpPr>
          <p:cNvPr id="11" name="グループ化 10">
            <a:extLst>
              <a:ext uri="{FF2B5EF4-FFF2-40B4-BE49-F238E27FC236}">
                <a16:creationId xmlns:a16="http://schemas.microsoft.com/office/drawing/2014/main" id="{E3369210-0326-0DEC-1A9E-D38B10914E52}"/>
              </a:ext>
            </a:extLst>
          </p:cNvPr>
          <p:cNvGrpSpPr/>
          <p:nvPr/>
        </p:nvGrpSpPr>
        <p:grpSpPr>
          <a:xfrm>
            <a:off x="228847" y="7372341"/>
            <a:ext cx="6460463" cy="2124005"/>
            <a:chOff x="186737" y="6821736"/>
            <a:chExt cx="6460463" cy="2124005"/>
          </a:xfrm>
        </p:grpSpPr>
        <p:sp>
          <p:nvSpPr>
            <p:cNvPr id="12" name="テキスト ボックス 11">
              <a:extLst>
                <a:ext uri="{FF2B5EF4-FFF2-40B4-BE49-F238E27FC236}">
                  <a16:creationId xmlns:a16="http://schemas.microsoft.com/office/drawing/2014/main" id="{755C5ACB-ABBC-36D6-64D5-FEC06C3D9E5B}"/>
                </a:ext>
              </a:extLst>
            </p:cNvPr>
            <p:cNvSpPr txBox="1"/>
            <p:nvPr/>
          </p:nvSpPr>
          <p:spPr>
            <a:xfrm>
              <a:off x="270957" y="6975618"/>
              <a:ext cx="6376243" cy="1970123"/>
            </a:xfrm>
            <a:prstGeom prst="rect">
              <a:avLst/>
            </a:prstGeom>
            <a:solidFill>
              <a:schemeClr val="accent5">
                <a:lumMod val="20000"/>
                <a:lumOff val="80000"/>
              </a:schemeClr>
            </a:solidFill>
            <a:ln w="12700">
              <a:solidFill>
                <a:schemeClr val="accent5"/>
              </a:solidFill>
            </a:ln>
          </p:spPr>
          <p:txBody>
            <a:bodyPr wrap="square" lIns="91428" tIns="45714" rIns="91428" bIns="45714" rtlCol="0">
              <a:noAutofit/>
            </a:bodyPr>
            <a:lstStyle/>
            <a:p>
              <a:endParaRPr lang="en-US" altLang="ja-JP" sz="1100" u="sng">
                <a:latin typeface="+mn-ea"/>
              </a:endParaRPr>
            </a:p>
            <a:p>
              <a:r>
                <a:rPr lang="ja-JP" altLang="en-US" sz="1100" u="sng">
                  <a:latin typeface="+mj-ea"/>
                  <a:ea typeface="+mj-ea"/>
                </a:rPr>
                <a:t>１．制度内容</a:t>
              </a:r>
              <a:r>
                <a:rPr lang="ja-JP" altLang="en-US" sz="1100">
                  <a:latin typeface="+mj-ea"/>
                  <a:ea typeface="+mj-ea"/>
                </a:rPr>
                <a:t>　（平成</a:t>
              </a:r>
              <a:r>
                <a:rPr lang="en-US" altLang="ja-JP" sz="1100">
                  <a:latin typeface="+mj-ea"/>
                  <a:ea typeface="+mj-ea"/>
                </a:rPr>
                <a:t>20</a:t>
              </a:r>
              <a:r>
                <a:rPr lang="ja-JP" altLang="en-US" sz="1100">
                  <a:latin typeface="+mj-ea"/>
                  <a:ea typeface="+mj-ea"/>
                </a:rPr>
                <a:t>年４月</a:t>
              </a:r>
              <a:r>
                <a:rPr lang="ja-JP" altLang="en-US" sz="1100" strike="sngStrike">
                  <a:latin typeface="+mj-ea"/>
                  <a:ea typeface="+mj-ea"/>
                </a:rPr>
                <a:t>度</a:t>
              </a:r>
              <a:r>
                <a:rPr lang="ja-JP" altLang="en-US" sz="1100">
                  <a:latin typeface="+mj-ea"/>
                  <a:ea typeface="+mj-ea"/>
                </a:rPr>
                <a:t>創設）</a:t>
              </a:r>
              <a:endParaRPr lang="en-US" altLang="ja-JP" sz="1100">
                <a:latin typeface="+mj-ea"/>
                <a:ea typeface="+mj-ea"/>
              </a:endParaRPr>
            </a:p>
            <a:p>
              <a:r>
                <a:rPr lang="ja-JP" altLang="en-US" sz="1100">
                  <a:latin typeface="+mj-ea"/>
                  <a:ea typeface="+mj-ea"/>
                </a:rPr>
                <a:t>　粉末消火器（</a:t>
              </a:r>
              <a:r>
                <a:rPr lang="en-US" altLang="ja-JP" sz="1100">
                  <a:latin typeface="+mj-ea"/>
                  <a:ea typeface="+mj-ea"/>
                </a:rPr>
                <a:t>10</a:t>
              </a:r>
              <a:r>
                <a:rPr lang="ja-JP" altLang="en-US" sz="1100">
                  <a:latin typeface="+mj-ea"/>
                  <a:ea typeface="+mj-ea"/>
                </a:rPr>
                <a:t>型）１本を無償貸与（設置台含む。）</a:t>
              </a:r>
              <a:endParaRPr lang="en-US" altLang="ja-JP" sz="1100">
                <a:latin typeface="+mj-ea"/>
                <a:ea typeface="+mj-ea"/>
              </a:endParaRPr>
            </a:p>
            <a:p>
              <a:endParaRPr lang="en-US" altLang="ja-JP" sz="800">
                <a:latin typeface="+mj-ea"/>
                <a:ea typeface="+mj-ea"/>
              </a:endParaRPr>
            </a:p>
            <a:p>
              <a:r>
                <a:rPr lang="ja-JP" altLang="en-US" sz="1100" u="sng">
                  <a:latin typeface="+mj-ea"/>
                  <a:ea typeface="+mj-ea"/>
                </a:rPr>
                <a:t>２．対象となる法人・個人事業主</a:t>
              </a:r>
              <a:endParaRPr lang="ja-JP" altLang="en-US" sz="1100">
                <a:latin typeface="+mj-ea"/>
                <a:ea typeface="+mj-ea"/>
              </a:endParaRPr>
            </a:p>
            <a:p>
              <a:r>
                <a:rPr lang="ja-JP" altLang="en-US" sz="1100">
                  <a:latin typeface="+mj-ea"/>
                  <a:ea typeface="+mj-ea"/>
                </a:rPr>
                <a:t>　いずれかに該当する場合</a:t>
              </a:r>
              <a:endParaRPr lang="en-US" altLang="ja-JP" sz="1100">
                <a:latin typeface="+mj-ea"/>
                <a:ea typeface="+mj-ea"/>
              </a:endParaRPr>
            </a:p>
            <a:p>
              <a:r>
                <a:rPr lang="ja-JP" altLang="en-US" sz="1100">
                  <a:latin typeface="+mj-ea"/>
                  <a:ea typeface="+mj-ea"/>
                </a:rPr>
                <a:t>　（１）従業員が消防団員として、相当数入団していること。</a:t>
              </a:r>
            </a:p>
            <a:p>
              <a:r>
                <a:rPr lang="ja-JP" altLang="en-US" sz="1100">
                  <a:latin typeface="+mj-ea"/>
                  <a:ea typeface="+mj-ea"/>
                </a:rPr>
                <a:t>　（２）従業員の消防団活動について積極的に配慮していること。</a:t>
              </a:r>
            </a:p>
            <a:p>
              <a:r>
                <a:rPr lang="ja-JP" altLang="en-US" sz="1100">
                  <a:latin typeface="+mj-ea"/>
                  <a:ea typeface="+mj-ea"/>
                </a:rPr>
                <a:t>　（３）災害時等に事業所の資機材及び自衛消防隊を消防団に提供するなど協力をしていること。</a:t>
              </a:r>
              <a:endParaRPr lang="en-US" altLang="ja-JP" sz="1100">
                <a:latin typeface="+mj-ea"/>
                <a:ea typeface="+mj-ea"/>
              </a:endParaRPr>
            </a:p>
            <a:p>
              <a:r>
                <a:rPr lang="ja-JP" altLang="en-US" sz="1100">
                  <a:latin typeface="+mj-ea"/>
                  <a:ea typeface="+mj-ea"/>
                </a:rPr>
                <a:t>　（４）その他消防団活動に協力することにより、地域の消防防災体制の充実強化に寄与しているなど、市</a:t>
              </a:r>
              <a:endParaRPr lang="en-US" altLang="ja-JP" sz="1100">
                <a:latin typeface="+mj-ea"/>
                <a:ea typeface="+mj-ea"/>
              </a:endParaRPr>
            </a:p>
            <a:p>
              <a:r>
                <a:rPr lang="ja-JP" altLang="en-US" sz="1100">
                  <a:latin typeface="+mj-ea"/>
                  <a:ea typeface="+mj-ea"/>
                </a:rPr>
                <a:t>　　　 長が特に優良と認める事業所であること。</a:t>
              </a:r>
            </a:p>
          </p:txBody>
        </p:sp>
        <p:sp>
          <p:nvSpPr>
            <p:cNvPr id="13" name="テキスト ボックス 12">
              <a:extLst>
                <a:ext uri="{FF2B5EF4-FFF2-40B4-BE49-F238E27FC236}">
                  <a16:creationId xmlns:a16="http://schemas.microsoft.com/office/drawing/2014/main" id="{2E8C5EEF-02F2-38C8-8AC0-AA65DE543B33}"/>
                </a:ext>
              </a:extLst>
            </p:cNvPr>
            <p:cNvSpPr txBox="1"/>
            <p:nvPr/>
          </p:nvSpPr>
          <p:spPr>
            <a:xfrm>
              <a:off x="186737" y="6821736"/>
              <a:ext cx="1326192" cy="276987"/>
            </a:xfrm>
            <a:prstGeom prst="rect">
              <a:avLst/>
            </a:prstGeom>
            <a:solidFill>
              <a:schemeClr val="accent5">
                <a:lumMod val="40000"/>
                <a:lumOff val="60000"/>
              </a:schemeClr>
            </a:solidFill>
            <a:ln w="12700">
              <a:solidFill>
                <a:schemeClr val="accent5"/>
              </a:solidFill>
            </a:ln>
          </p:spPr>
          <p:txBody>
            <a:bodyPr wrap="square" lIns="91428" tIns="45714" rIns="91428" bIns="45714" rtlCol="0">
              <a:spAutoFit/>
            </a:bodyPr>
            <a:lstStyle/>
            <a:p>
              <a:pPr algn="ctr"/>
              <a:r>
                <a:rPr lang="en-US" altLang="ja-JP" sz="1200" b="1">
                  <a:latin typeface="+mj-ea"/>
                  <a:ea typeface="+mj-ea"/>
                </a:rPr>
                <a:t>【</a:t>
              </a:r>
              <a:r>
                <a:rPr lang="ja-JP" altLang="en-US" sz="1200" b="1">
                  <a:latin typeface="+mj-ea"/>
                  <a:ea typeface="+mj-ea"/>
                </a:rPr>
                <a:t>愛知県・豊田市</a:t>
              </a:r>
              <a:r>
                <a:rPr lang="en-US" altLang="ja-JP" sz="1200" b="1">
                  <a:latin typeface="+mj-ea"/>
                  <a:ea typeface="+mj-ea"/>
                </a:rPr>
                <a:t>】</a:t>
              </a:r>
              <a:endParaRPr lang="ja-JP" altLang="en-US" sz="1400" b="1">
                <a:latin typeface="+mj-ea"/>
                <a:ea typeface="+mj-ea"/>
              </a:endParaRPr>
            </a:p>
          </p:txBody>
        </p:sp>
      </p:grpSp>
    </p:spTree>
    <p:extLst>
      <p:ext uri="{BB962C8B-B14F-4D97-AF65-F5344CB8AC3E}">
        <p14:creationId xmlns:p14="http://schemas.microsoft.com/office/powerpoint/2010/main" val="341710366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d397f78-0df8-4b09-af30-c349055ccc08" xsi:nil="true"/>
    <lcf76f155ced4ddcb4097134ff3c332f xmlns="0f0a1785-67e6-4062-95df-bba3a4e9fea7">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50246C3E9140314CBA6B36EA69F3A195" ma:contentTypeVersion="14" ma:contentTypeDescription="新しいドキュメントを作成します。" ma:contentTypeScope="" ma:versionID="c2316b4a72e7497b12ea2d1cc755fdd0">
  <xsd:schema xmlns:xsd="http://www.w3.org/2001/XMLSchema" xmlns:xs="http://www.w3.org/2001/XMLSchema" xmlns:p="http://schemas.microsoft.com/office/2006/metadata/properties" xmlns:ns2="0f0a1785-67e6-4062-95df-bba3a4e9fea7" xmlns:ns3="1d397f78-0df8-4b09-af30-c349055ccc08" targetNamespace="http://schemas.microsoft.com/office/2006/metadata/properties" ma:root="true" ma:fieldsID="2a13e9fa1a7fd85300a700867778b768" ns2:_="" ns3:_="">
    <xsd:import namespace="0f0a1785-67e6-4062-95df-bba3a4e9fea7"/>
    <xsd:import namespace="1d397f78-0df8-4b09-af30-c349055ccc0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f0a1785-67e6-4062-95df-bba3a4e9fea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d397f78-0df8-4b09-af30-c349055ccc08"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c0324393-e475-4683-aea3-62c5e6556801}" ma:internalName="TaxCatchAll" ma:showField="CatchAllData" ma:web="1d397f78-0df8-4b09-af30-c349055ccc0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D626B6C-313C-40A9-A824-FDB94B7DA361}">
  <ds:schemaRefs>
    <ds:schemaRef ds:uri="0f0a1785-67e6-4062-95df-bba3a4e9fea7"/>
    <ds:schemaRef ds:uri="1d397f78-0df8-4b09-af30-c349055ccc08"/>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8475ABCD-F312-4228-8BD1-5C986F6C0F3C}">
  <ds:schemaRefs>
    <ds:schemaRef ds:uri="http://schemas.microsoft.com/sharepoint/v3/contenttype/forms"/>
  </ds:schemaRefs>
</ds:datastoreItem>
</file>

<file path=customXml/itemProps3.xml><?xml version="1.0" encoding="utf-8"?>
<ds:datastoreItem xmlns:ds="http://schemas.openxmlformats.org/officeDocument/2006/customXml" ds:itemID="{0C4DEF85-2B9C-49F8-AF35-B936FAFF698C}">
  <ds:schemaRefs>
    <ds:schemaRef ds:uri="0f0a1785-67e6-4062-95df-bba3a4e9fea7"/>
    <ds:schemaRef ds:uri="1d397f78-0df8-4b09-af30-c349055ccc0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A4 Paper (210x297 mm)</PresentationFormat>
  <Slides>9</Slides>
  <Notes>1</Notes>
  <HiddenSlides>0</HiddenSlide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テーマ</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Administrator</dc:creator>
  <cp:revision>1</cp:revision>
  <cp:lastPrinted>2025-09-17T05:18:13Z</cp:lastPrinted>
  <dcterms:created xsi:type="dcterms:W3CDTF">2017-04-24T08:41:20Z</dcterms:created>
  <dcterms:modified xsi:type="dcterms:W3CDTF">2025-12-08T08:19:03Z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0x01010050246C3E9140314CBA6B36EA69F3A195</vt:lpwstr>
  </property>
  <property fmtid="{D5CDD505-2E9C-101B-9397-08002B2CF9AE}" pid="3" name="MediaServiceImageTags">
    <vt:lpwstr/>
  </property>
</Properties>
</file>